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53"/>
  </p:notesMasterIdLst>
  <p:sldIdLst>
    <p:sldId id="351" r:id="rId5"/>
    <p:sldId id="352" r:id="rId6"/>
    <p:sldId id="305" r:id="rId7"/>
    <p:sldId id="312" r:id="rId8"/>
    <p:sldId id="319" r:id="rId9"/>
    <p:sldId id="314" r:id="rId10"/>
    <p:sldId id="308" r:id="rId11"/>
    <p:sldId id="311" r:id="rId12"/>
    <p:sldId id="354" r:id="rId13"/>
    <p:sldId id="302" r:id="rId14"/>
    <p:sldId id="317" r:id="rId15"/>
    <p:sldId id="304" r:id="rId16"/>
    <p:sldId id="286" r:id="rId17"/>
    <p:sldId id="289" r:id="rId18"/>
    <p:sldId id="290" r:id="rId19"/>
    <p:sldId id="320" r:id="rId20"/>
    <p:sldId id="291" r:id="rId21"/>
    <p:sldId id="292" r:id="rId22"/>
    <p:sldId id="293" r:id="rId23"/>
    <p:sldId id="294" r:id="rId24"/>
    <p:sldId id="296" r:id="rId25"/>
    <p:sldId id="297" r:id="rId26"/>
    <p:sldId id="325" r:id="rId27"/>
    <p:sldId id="326" r:id="rId28"/>
    <p:sldId id="327" r:id="rId29"/>
    <p:sldId id="328" r:id="rId30"/>
    <p:sldId id="329" r:id="rId31"/>
    <p:sldId id="330" r:id="rId32"/>
    <p:sldId id="331" r:id="rId33"/>
    <p:sldId id="332" r:id="rId34"/>
    <p:sldId id="333" r:id="rId35"/>
    <p:sldId id="335" r:id="rId36"/>
    <p:sldId id="324" r:id="rId37"/>
    <p:sldId id="336" r:id="rId38"/>
    <p:sldId id="337" r:id="rId39"/>
    <p:sldId id="338" r:id="rId40"/>
    <p:sldId id="339" r:id="rId41"/>
    <p:sldId id="340" r:id="rId42"/>
    <p:sldId id="341" r:id="rId43"/>
    <p:sldId id="342" r:id="rId44"/>
    <p:sldId id="343" r:id="rId45"/>
    <p:sldId id="349" r:id="rId46"/>
    <p:sldId id="344" r:id="rId47"/>
    <p:sldId id="345" r:id="rId48"/>
    <p:sldId id="346" r:id="rId49"/>
    <p:sldId id="347" r:id="rId50"/>
    <p:sldId id="348" r:id="rId51"/>
    <p:sldId id="35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374D542-6E3E-455F-9BFB-B45891911720}">
          <p14:sldIdLst>
            <p14:sldId id="351"/>
            <p14:sldId id="352"/>
            <p14:sldId id="305"/>
            <p14:sldId id="312"/>
            <p14:sldId id="319"/>
            <p14:sldId id="314"/>
            <p14:sldId id="308"/>
            <p14:sldId id="311"/>
            <p14:sldId id="354"/>
            <p14:sldId id="302"/>
            <p14:sldId id="317"/>
            <p14:sldId id="304"/>
            <p14:sldId id="286"/>
            <p14:sldId id="289"/>
            <p14:sldId id="290"/>
            <p14:sldId id="320"/>
            <p14:sldId id="291"/>
            <p14:sldId id="292"/>
            <p14:sldId id="293"/>
            <p14:sldId id="294"/>
            <p14:sldId id="296"/>
            <p14:sldId id="297"/>
            <p14:sldId id="325"/>
            <p14:sldId id="326"/>
            <p14:sldId id="327"/>
            <p14:sldId id="328"/>
            <p14:sldId id="329"/>
            <p14:sldId id="330"/>
            <p14:sldId id="331"/>
            <p14:sldId id="332"/>
            <p14:sldId id="333"/>
            <p14:sldId id="335"/>
            <p14:sldId id="324"/>
            <p14:sldId id="336"/>
            <p14:sldId id="337"/>
            <p14:sldId id="338"/>
            <p14:sldId id="339"/>
            <p14:sldId id="340"/>
            <p14:sldId id="341"/>
            <p14:sldId id="342"/>
            <p14:sldId id="343"/>
          </p14:sldIdLst>
        </p14:section>
        <p14:section name="Search for 3D Models" id="{6844172C-9703-4DC7-908A-C23538616A3C}">
          <p14:sldIdLst>
            <p14:sldId id="349"/>
            <p14:sldId id="344"/>
            <p14:sldId id="345"/>
            <p14:sldId id="346"/>
            <p14:sldId id="347"/>
            <p14:sldId id="348"/>
            <p14:sldId id="353"/>
          </p14:sldIdLst>
        </p14:section>
        <p14:section name="Learn More" id="{62756D7E-964E-493A-83A1-13BC0B6B5E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98" autoAdjust="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t>‹#›</a:t>
            </a:fld>
            <a:endParaRPr lang="en-US"/>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smtClean="0"/>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smtClean="0"/>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smtClean="0"/>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smtClean="0"/>
              <a:t>Edit Master text styles</a:t>
            </a:r>
          </a:p>
          <a:p>
            <a:pPr marL="0" lvl="1" indent="0">
              <a:lnSpc>
                <a:spcPct val="150000"/>
              </a:lnSpc>
              <a:spcBef>
                <a:spcPts val="1000"/>
              </a:spcBef>
              <a:spcAft>
                <a:spcPts val="1200"/>
              </a:spcAft>
              <a:buNone/>
            </a:pPr>
            <a:r>
              <a:rPr lang="en-US" smtClean="0"/>
              <a:t>Second level</a:t>
            </a:r>
          </a:p>
          <a:p>
            <a:pPr marL="0" lvl="2" indent="0">
              <a:lnSpc>
                <a:spcPct val="150000"/>
              </a:lnSpc>
              <a:spcBef>
                <a:spcPts val="1000"/>
              </a:spcBef>
              <a:spcAft>
                <a:spcPts val="1200"/>
              </a:spcAft>
              <a:buNone/>
            </a:pPr>
            <a:r>
              <a:rPr lang="en-US" smtClean="0"/>
              <a:t>Third level</a:t>
            </a:r>
          </a:p>
          <a:p>
            <a:pPr marL="0" lvl="3" indent="0">
              <a:lnSpc>
                <a:spcPct val="150000"/>
              </a:lnSpc>
              <a:spcBef>
                <a:spcPts val="1000"/>
              </a:spcBef>
              <a:spcAft>
                <a:spcPts val="1200"/>
              </a:spcAft>
              <a:buNone/>
            </a:pPr>
            <a:r>
              <a:rPr lang="en-US" smtClean="0"/>
              <a:t>Fourth level</a:t>
            </a:r>
          </a:p>
          <a:p>
            <a:pPr marL="0" lvl="4" indent="0">
              <a:lnSpc>
                <a:spcPct val="150000"/>
              </a:lnSpc>
              <a:spcBef>
                <a:spcPts val="1000"/>
              </a:spcBef>
              <a:spcAft>
                <a:spcPts val="1200"/>
              </a:spcAft>
              <a:buNone/>
            </a:pPr>
            <a:r>
              <a:rPr lang="en-US" smtClean="0"/>
              <a:t>Fifth level</a:t>
            </a:r>
            <a:endParaRPr lang="en-US" dirty="0"/>
          </a:p>
        </p:txBody>
      </p:sp>
    </p:spTree>
    <p:extLst>
      <p:ext uri="{BB962C8B-B14F-4D97-AF65-F5344CB8AC3E}">
        <p14:creationId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83" t="-3"/>
          <a:stretch/>
        </p:blipFill>
        <p:spPr>
          <a:xfrm>
            <a:off x="269032" y="4801396"/>
            <a:ext cx="11653936" cy="1786228"/>
          </a:xfrm>
          <a:prstGeom prst="rect">
            <a:avLst/>
          </a:prstGeom>
        </p:spPr>
      </p:pic>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smtClean="0"/>
              <a:t>Click to edit Master title style</a:t>
            </a:r>
            <a:endParaRPr lang="en-US" dirty="0"/>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t>3/21/2023</a:t>
            </a:fld>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Lst>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781" r="54789"/>
          <a:stretch>
            <a:fillRect/>
          </a:stretch>
        </p:blipFill>
        <p:spPr>
          <a:xfrm>
            <a:off x="90151" y="3347"/>
            <a:ext cx="4108361" cy="6854653"/>
          </a:xfrm>
          <a:prstGeom prst="rect">
            <a:avLst/>
          </a:prstGeom>
          <a:solidFill>
            <a:schemeClr val="accent1">
              <a:lumMod val="40000"/>
              <a:lumOff val="60000"/>
            </a:schemeClr>
          </a:solidFill>
          <a:effectLst>
            <a:softEdge rad="127000"/>
          </a:effectLst>
        </p:spPr>
      </p:pic>
      <p:pic>
        <p:nvPicPr>
          <p:cNvPr id="7" name="Picture 6"/>
          <p:cNvPicPr>
            <a:picLocks noChangeAspect="1"/>
          </p:cNvPicPr>
          <p:nvPr/>
        </p:nvPicPr>
        <p:blipFill rotWithShape="1">
          <a:blip r:embed="rId2"/>
          <a:srcRect l="12781" r="54789"/>
          <a:stretch>
            <a:fillRect/>
          </a:stretch>
        </p:blipFill>
        <p:spPr>
          <a:xfrm flipH="1">
            <a:off x="3870982" y="3347"/>
            <a:ext cx="4174902" cy="6854653"/>
          </a:xfrm>
          <a:prstGeom prst="rect">
            <a:avLst/>
          </a:prstGeom>
          <a:effectLst>
            <a:softEdge rad="127000"/>
          </a:effectLst>
        </p:spPr>
      </p:pic>
      <p:pic>
        <p:nvPicPr>
          <p:cNvPr id="8" name="Picture 7"/>
          <p:cNvPicPr>
            <a:picLocks noChangeAspect="1"/>
          </p:cNvPicPr>
          <p:nvPr/>
        </p:nvPicPr>
        <p:blipFill rotWithShape="1">
          <a:blip r:embed="rId2"/>
          <a:srcRect l="12781" r="54789"/>
          <a:stretch>
            <a:fillRect/>
          </a:stretch>
        </p:blipFill>
        <p:spPr>
          <a:xfrm>
            <a:off x="7772936" y="3347"/>
            <a:ext cx="4329449" cy="6854653"/>
          </a:xfrm>
          <a:prstGeom prst="rect">
            <a:avLst/>
          </a:prstGeom>
          <a:effectLst>
            <a:softEdge rad="127000"/>
          </a:effectLst>
        </p:spPr>
      </p:pic>
      <p:sp>
        <p:nvSpPr>
          <p:cNvPr id="15" name="Rectangle 14"/>
          <p:cNvSpPr/>
          <p:nvPr/>
        </p:nvSpPr>
        <p:spPr>
          <a:xfrm>
            <a:off x="2144332" y="1872474"/>
            <a:ext cx="8558012" cy="461665"/>
          </a:xfrm>
          <a:prstGeom prst="rect">
            <a:avLst/>
          </a:prstGeom>
        </p:spPr>
        <p:txBody>
          <a:bodyPr wrap="square">
            <a:spAutoFit/>
          </a:bodyPr>
          <a:lstStyle/>
          <a:p>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Meningkatkan</a:t>
            </a:r>
            <a:r>
              <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a:t>
            </a:r>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Riset</a:t>
            </a:r>
            <a:r>
              <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a:t>
            </a:r>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dan</a:t>
            </a:r>
            <a:r>
              <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a:t>
            </a:r>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PkM</a:t>
            </a:r>
            <a:r>
              <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di Era Society 5.0</a:t>
            </a:r>
            <a:endPar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endParaRPr>
          </a:p>
        </p:txBody>
      </p:sp>
      <p:pic>
        <p:nvPicPr>
          <p:cNvPr id="14" name="Picture 13"/>
          <p:cNvPicPr>
            <a:picLocks noChangeAspect="1"/>
          </p:cNvPicPr>
          <p:nvPr/>
        </p:nvPicPr>
        <p:blipFill>
          <a:blip r:embed="rId3"/>
          <a:stretch>
            <a:fillRect/>
          </a:stretch>
        </p:blipFill>
        <p:spPr>
          <a:xfrm>
            <a:off x="9216198" y="449223"/>
            <a:ext cx="2523819" cy="968601"/>
          </a:xfrm>
          <a:prstGeom prst="rect">
            <a:avLst/>
          </a:prstGeom>
          <a:solidFill>
            <a:srgbClr val="FFFF00"/>
          </a:solidFill>
        </p:spPr>
      </p:pic>
      <p:sp>
        <p:nvSpPr>
          <p:cNvPr id="18" name="Rectangle 17"/>
          <p:cNvSpPr/>
          <p:nvPr/>
        </p:nvSpPr>
        <p:spPr>
          <a:xfrm>
            <a:off x="2430780" y="5186045"/>
            <a:ext cx="9521825" cy="1446550"/>
          </a:xfrm>
          <a:prstGeom prst="rect">
            <a:avLst/>
          </a:prstGeom>
        </p:spPr>
        <p:txBody>
          <a:bodyPr wrap="square">
            <a:spAutoFit/>
          </a:bodyPr>
          <a:lstStyle/>
          <a:p>
            <a:pPr algn="r"/>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Oleh</a:t>
            </a:r>
            <a:r>
              <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a:t>
            </a:r>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Adi</a:t>
            </a:r>
            <a:r>
              <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a:t>
            </a:r>
            <a:r>
              <a:rPr lang="en-US" sz="24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Sutanto</a:t>
            </a:r>
            <a:endParaRPr lang="en-US" sz="24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endParaRPr>
          </a:p>
          <a:p>
            <a:pPr algn="r"/>
            <a:r>
              <a:rPr lang="en-US" sz="3600" b="1" dirty="0" err="1"/>
              <a:t>Universitas</a:t>
            </a:r>
            <a:r>
              <a:rPr lang="en-US" sz="3600" b="1" dirty="0"/>
              <a:t> </a:t>
            </a:r>
            <a:r>
              <a:rPr lang="en-US" sz="3600" b="1" dirty="0" smtClean="0"/>
              <a:t>Sari </a:t>
            </a:r>
            <a:r>
              <a:rPr lang="en-US" sz="3600" b="1" dirty="0" err="1" smtClean="0"/>
              <a:t>Mulya</a:t>
            </a:r>
            <a:endParaRPr lang="en-US" sz="3600" b="1" dirty="0" smtClean="0"/>
          </a:p>
          <a:p>
            <a:pPr algn="r"/>
            <a:r>
              <a:rPr lang="en-US" sz="28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Banjarmasin, 22 </a:t>
            </a:r>
            <a:r>
              <a:rPr lang="en-US" sz="2800" b="1" dirty="0" err="1"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Maret</a:t>
            </a:r>
            <a:r>
              <a:rPr lang="en-US" sz="2800" b="1" dirty="0" smtClean="0">
                <a:solidFill>
                  <a:schemeClr val="bg1"/>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2023</a:t>
            </a:r>
          </a:p>
        </p:txBody>
      </p:sp>
    </p:spTree>
    <p:extLst>
      <p:ext uri="{BB962C8B-B14F-4D97-AF65-F5344CB8AC3E}">
        <p14:creationId xmlns:p14="http://schemas.microsoft.com/office/powerpoint/2010/main" val="1141663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796" y="-121601"/>
            <a:ext cx="11188076" cy="1325563"/>
          </a:xfrm>
        </p:spPr>
        <p:txBody>
          <a:bodyPr>
            <a:normAutofit/>
          </a:bodyPr>
          <a:lstStyle/>
          <a:p>
            <a:r>
              <a:rPr lang="id-ID" sz="3600" b="1" dirty="0">
                <a:solidFill>
                  <a:schemeClr val="accent6">
                    <a:lumMod val="75000"/>
                  </a:schemeClr>
                </a:solidFill>
                <a:effectLst>
                  <a:outerShdw blurRad="38100" dist="38100" dir="2700000" algn="tl">
                    <a:srgbClr val="000000">
                      <a:alpha val="43137"/>
                    </a:srgbClr>
                  </a:outerShdw>
                </a:effectLst>
                <a:latin typeface="+mn-lt"/>
              </a:rPr>
              <a:t>THEMA PRIORITAS PROGRAM P2M, KOSABANGSA &amp; MF</a:t>
            </a:r>
            <a:endParaRPr lang="en-ID" sz="3600" b="1" dirty="0">
              <a:solidFill>
                <a:schemeClr val="accent6">
                  <a:lumMod val="75000"/>
                </a:schemeClr>
              </a:solidFill>
              <a:effectLst>
                <a:outerShdw blurRad="38100" dist="38100" dir="2700000" algn="tl">
                  <a:srgbClr val="000000">
                    <a:alpha val="43137"/>
                  </a:srgbClr>
                </a:outerShdw>
              </a:effectLst>
              <a:latin typeface="+mn-lt"/>
            </a:endParaRPr>
          </a:p>
        </p:txBody>
      </p:sp>
      <p:sp>
        <p:nvSpPr>
          <p:cNvPr id="4" name="Rectangle 3"/>
          <p:cNvSpPr/>
          <p:nvPr/>
        </p:nvSpPr>
        <p:spPr>
          <a:xfrm>
            <a:off x="5917722" y="6392174"/>
            <a:ext cx="5305245" cy="793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36" y="1347558"/>
            <a:ext cx="1627569" cy="135251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35" y="2964641"/>
            <a:ext cx="1325563" cy="1325563"/>
          </a:xfrm>
          <a:prstGeom prst="rect">
            <a:avLst/>
          </a:prstGeom>
        </p:spPr>
      </p:pic>
      <p:pic>
        <p:nvPicPr>
          <p:cNvPr id="12" name="Picture 11"/>
          <p:cNvPicPr>
            <a:picLocks noChangeAspect="1"/>
          </p:cNvPicPr>
          <p:nvPr/>
        </p:nvPicPr>
        <p:blipFill>
          <a:blip r:embed="rId4"/>
          <a:stretch>
            <a:fillRect/>
          </a:stretch>
        </p:blipFill>
        <p:spPr>
          <a:xfrm>
            <a:off x="6234995" y="1148340"/>
            <a:ext cx="2062206" cy="2062206"/>
          </a:xfrm>
          <a:prstGeom prst="rect">
            <a:avLst/>
          </a:prstGeom>
        </p:spPr>
      </p:pic>
      <p:pic>
        <p:nvPicPr>
          <p:cNvPr id="14" name="Picture 13"/>
          <p:cNvPicPr>
            <a:picLocks noChangeAspect="1"/>
          </p:cNvPicPr>
          <p:nvPr/>
        </p:nvPicPr>
        <p:blipFill>
          <a:blip r:embed="rId5"/>
          <a:stretch>
            <a:fillRect/>
          </a:stretch>
        </p:blipFill>
        <p:spPr>
          <a:xfrm>
            <a:off x="6346548" y="2714492"/>
            <a:ext cx="2062206" cy="1647129"/>
          </a:xfrm>
          <a:prstGeom prst="rect">
            <a:avLst/>
          </a:prstGeom>
        </p:spPr>
      </p:pic>
      <p:sp>
        <p:nvSpPr>
          <p:cNvPr id="15" name="TextBox 14"/>
          <p:cNvSpPr txBox="1"/>
          <p:nvPr/>
        </p:nvSpPr>
        <p:spPr>
          <a:xfrm>
            <a:off x="2396019" y="1753185"/>
            <a:ext cx="30206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Green Economy</a:t>
            </a:r>
            <a:endParaRPr kumimoji="0" lang="en-ID"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53684" y="2544792"/>
            <a:ext cx="1930317" cy="284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391006" y="2199033"/>
            <a:ext cx="3020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1"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Sustainability</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perubahan</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iklim</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energi</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dll</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2391006" y="3161019"/>
            <a:ext cx="30206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Blue Economy</a:t>
            </a:r>
            <a:endParaRPr kumimoji="0" lang="en-ID"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2391006" y="3569014"/>
            <a:ext cx="3020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1"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Maritim</a:t>
            </a:r>
            <a:r>
              <a:rPr kumimoji="0" lang="en-US" sz="1800" b="0" i="1"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1"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kelautan</a:t>
            </a:r>
            <a:r>
              <a:rPr kumimoji="0" lang="en-US" sz="1800" b="0" i="1"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1"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perikanan</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dll</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642333" y="1765987"/>
            <a:ext cx="30206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Pariwisata</a:t>
            </a:r>
            <a:endParaRPr kumimoji="0" lang="en-ID"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p:cNvSpPr txBox="1"/>
          <p:nvPr/>
        </p:nvSpPr>
        <p:spPr>
          <a:xfrm>
            <a:off x="8642332" y="2999448"/>
            <a:ext cx="30206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Teknologi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dan Alat Kesehatan</a:t>
            </a:r>
            <a:endParaRPr kumimoji="0" lang="en-ID"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8642332" y="2237759"/>
            <a:ext cx="3020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Mendorong</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kebangkitan</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sektor</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pariwisata</a:t>
            </a:r>
            <a:endPar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28" name="TextBox 27"/>
          <p:cNvSpPr txBox="1"/>
          <p:nvPr/>
        </p:nvSpPr>
        <p:spPr>
          <a:xfrm>
            <a:off x="8642332" y="3922307"/>
            <a:ext cx="30206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Penanganan</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Covid</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dan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mendorong</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kemandirian</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bangsa</a:t>
            </a:r>
            <a:endPar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461" y="5152306"/>
            <a:ext cx="1357659" cy="1145288"/>
          </a:xfrm>
          <a:prstGeom prst="rect">
            <a:avLst/>
          </a:prstGeom>
        </p:spPr>
      </p:pic>
      <p:sp>
        <p:nvSpPr>
          <p:cNvPr id="21" name="TextBox 20"/>
          <p:cNvSpPr txBox="1"/>
          <p:nvPr/>
        </p:nvSpPr>
        <p:spPr>
          <a:xfrm>
            <a:off x="5348524" y="5101273"/>
            <a:ext cx="30206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Digital Economy</a:t>
            </a:r>
            <a:endParaRPr kumimoji="0" lang="en-ID"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5374404" y="5551376"/>
            <a:ext cx="3020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Pemanfaatan</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teknologi</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dan </a:t>
            </a:r>
            <a:r>
              <a:rPr kumimoji="0" lang="en-US" sz="1800" b="0" i="0" u="none" strike="noStrike" kern="1200" cap="none" spc="0" normalizeH="0" baseline="0" noProof="0" dirty="0" err="1">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informasi</a:t>
            </a:r>
            <a:r>
              <a:rPr kumimoji="0" lang="en-US" sz="1800" b="0" i="0" u="none" strike="noStrike" kern="1200" cap="none" spc="0" normalizeH="0" baseline="0" noProof="0" dirty="0">
                <a:ln>
                  <a:noFill/>
                </a:ln>
                <a:solidFill>
                  <a:srgbClr val="211D1E"/>
                </a:solidFill>
                <a:effectLst/>
                <a:uLnTx/>
                <a:uFill>
                  <a:solidFill>
                    <a:srgbClr val="000000"/>
                  </a:solidFill>
                </a:uFill>
                <a:latin typeface="Arial" panose="020B0604020202020204" pitchFamily="34" charset="0"/>
                <a:ea typeface="Arial Unicode MS"/>
                <a:cs typeface="Arial" panose="020B0604020202020204" pitchFamily="34" charset="0"/>
              </a:rPr>
              <a:t> digital</a:t>
            </a:r>
          </a:p>
        </p:txBody>
      </p:sp>
      <p:sp>
        <p:nvSpPr>
          <p:cNvPr id="22" name="TextBox 21"/>
          <p:cNvSpPr txBox="1"/>
          <p:nvPr/>
        </p:nvSpPr>
        <p:spPr>
          <a:xfrm rot="20836836">
            <a:off x="1121877" y="4611599"/>
            <a:ext cx="3747053" cy="769441"/>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20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rPr>
              <a:t>Harus di </a:t>
            </a:r>
            <a:r>
              <a:rPr kumimoji="0" lang="id-ID" sz="24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rPr>
              <a:t>tetapkan</a:t>
            </a:r>
            <a:r>
              <a:rPr kumimoji="0" lang="id-ID" sz="20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rPr>
              <a:t> dan dinyatakan</a:t>
            </a:r>
          </a:p>
        </p:txBody>
      </p:sp>
      <p:sp>
        <p:nvSpPr>
          <p:cNvPr id="24" name="object 2"/>
          <p:cNvSpPr/>
          <p:nvPr/>
        </p:nvSpPr>
        <p:spPr>
          <a:xfrm flipV="1">
            <a:off x="-1181" y="5290185"/>
            <a:ext cx="1671955" cy="1567815"/>
          </a:xfrm>
          <a:custGeom>
            <a:avLst/>
            <a:gdLst/>
            <a:ahLst/>
            <a:cxnLst/>
            <a:rect l="l" t="t" r="r" b="b"/>
            <a:pathLst>
              <a:path w="1671955" h="1567815">
                <a:moveTo>
                  <a:pt x="1671866" y="275475"/>
                </a:moveTo>
                <a:lnTo>
                  <a:pt x="1396403" y="0"/>
                </a:lnTo>
                <a:lnTo>
                  <a:pt x="0" y="0"/>
                </a:lnTo>
                <a:lnTo>
                  <a:pt x="0" y="1188339"/>
                </a:lnTo>
                <a:lnTo>
                  <a:pt x="379514" y="1567815"/>
                </a:lnTo>
                <a:lnTo>
                  <a:pt x="980821" y="966508"/>
                </a:lnTo>
                <a:lnTo>
                  <a:pt x="1215504" y="1201166"/>
                </a:lnTo>
                <a:lnTo>
                  <a:pt x="1671866" y="744855"/>
                </a:lnTo>
                <a:lnTo>
                  <a:pt x="1437157" y="510184"/>
                </a:lnTo>
                <a:lnTo>
                  <a:pt x="1671866" y="275475"/>
                </a:lnTo>
                <a:close/>
              </a:path>
            </a:pathLst>
          </a:custGeom>
          <a:solidFill>
            <a:srgbClr val="4471C4">
              <a:alpha val="3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bject 3"/>
          <p:cNvSpPr/>
          <p:nvPr/>
        </p:nvSpPr>
        <p:spPr>
          <a:xfrm flipV="1">
            <a:off x="9357360" y="5496324"/>
            <a:ext cx="2834640" cy="1485265"/>
          </a:xfrm>
          <a:custGeom>
            <a:avLst/>
            <a:gdLst/>
            <a:ahLst/>
            <a:cxnLst/>
            <a:rect l="l" t="t" r="r" b="b"/>
            <a:pathLst>
              <a:path w="2834640" h="1485265">
                <a:moveTo>
                  <a:pt x="2834640" y="0"/>
                </a:moveTo>
                <a:lnTo>
                  <a:pt x="0" y="0"/>
                </a:lnTo>
                <a:lnTo>
                  <a:pt x="789317" y="753224"/>
                </a:lnTo>
                <a:lnTo>
                  <a:pt x="543687" y="998855"/>
                </a:lnTo>
                <a:lnTo>
                  <a:pt x="1029843" y="1485011"/>
                </a:lnTo>
                <a:lnTo>
                  <a:pt x="1286852" y="1228001"/>
                </a:lnTo>
                <a:lnTo>
                  <a:pt x="1552321" y="1481328"/>
                </a:lnTo>
                <a:lnTo>
                  <a:pt x="2834640" y="257683"/>
                </a:lnTo>
                <a:lnTo>
                  <a:pt x="2834640" y="0"/>
                </a:lnTo>
                <a:close/>
              </a:path>
            </a:pathLst>
          </a:custGeom>
          <a:solidFill>
            <a:srgbClr val="FFC000">
              <a:alpha val="3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285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321734"/>
            <a:ext cx="10905066" cy="1135737"/>
          </a:xfrm>
        </p:spPr>
        <p:txBody>
          <a:bodyPr>
            <a:normAutofit/>
          </a:bodyPr>
          <a:lstStyle/>
          <a:p>
            <a:r>
              <a:rPr lang="en-US" sz="3600" dirty="0" err="1"/>
              <a:t>Aspek</a:t>
            </a:r>
            <a:r>
              <a:rPr lang="en-US" sz="3600" dirty="0"/>
              <a:t> MBKM </a:t>
            </a:r>
            <a:r>
              <a:rPr lang="en-US" sz="3600" dirty="0" err="1"/>
              <a:t>pada</a:t>
            </a:r>
            <a:r>
              <a:rPr lang="en-US" sz="3600" dirty="0"/>
              <a:t> </a:t>
            </a:r>
            <a:r>
              <a:rPr lang="en-US" sz="3600" dirty="0" err="1"/>
              <a:t>kegiatan</a:t>
            </a:r>
            <a:r>
              <a:rPr lang="en-US" sz="3600" dirty="0"/>
              <a:t> </a:t>
            </a:r>
            <a:r>
              <a:rPr lang="en-US" sz="3600" dirty="0" err="1"/>
              <a:t>Pengabdian</a:t>
            </a:r>
            <a:r>
              <a:rPr lang="en-US" sz="3600" dirty="0"/>
              <a:t> Masyarakat </a:t>
            </a:r>
          </a:p>
        </p:txBody>
      </p:sp>
      <p:sp>
        <p:nvSpPr>
          <p:cNvPr id="3" name="Content Placeholder 2"/>
          <p:cNvSpPr>
            <a:spLocks noGrp="1"/>
          </p:cNvSpPr>
          <p:nvPr>
            <p:ph idx="1"/>
          </p:nvPr>
        </p:nvSpPr>
        <p:spPr>
          <a:xfrm>
            <a:off x="643469" y="1782981"/>
            <a:ext cx="4995886" cy="3888949"/>
          </a:xfrm>
          <a:ln>
            <a:solidFill>
              <a:schemeClr val="accent1"/>
            </a:solidFill>
          </a:ln>
        </p:spPr>
        <p:txBody>
          <a:bodyPr>
            <a:noAutofit/>
          </a:bodyPr>
          <a:lstStyle/>
          <a:p>
            <a:pPr marL="514350" indent="-514350">
              <a:buFont typeface="+mj-lt"/>
              <a:buAutoNum type="arabicPeriod"/>
            </a:pPr>
            <a:r>
              <a:rPr lang="id-ID" sz="2000" dirty="0"/>
              <a:t>Mendukung  transformasi Pendidikan Tinggi melalui 8 Indikator Kinerja Utama (IKU) minimal 2 indikator</a:t>
            </a:r>
            <a:r>
              <a:rPr lang="en-US" sz="2000" dirty="0"/>
              <a:t>.</a:t>
            </a:r>
            <a:endParaRPr lang="en-ID" sz="2000" dirty="0"/>
          </a:p>
          <a:p>
            <a:pPr marL="514350" indent="-514350">
              <a:buFont typeface="+mj-lt"/>
              <a:buAutoNum type="arabicPeriod"/>
            </a:pPr>
            <a:r>
              <a:rPr lang="id-ID" sz="2000" dirty="0"/>
              <a:t>Wajib  melibatkan </a:t>
            </a:r>
            <a:r>
              <a:rPr lang="id-ID" sz="2000" dirty="0" smtClean="0"/>
              <a:t>mahasiswa</a:t>
            </a:r>
            <a:endParaRPr lang="en-US" sz="2000" dirty="0"/>
          </a:p>
          <a:p>
            <a:pPr marL="514350" indent="-514350">
              <a:buFont typeface="+mj-lt"/>
              <a:buAutoNum type="arabicPeriod"/>
            </a:pPr>
            <a:r>
              <a:rPr lang="en-US" sz="2000" dirty="0" err="1"/>
              <a:t>untuk</a:t>
            </a:r>
            <a:r>
              <a:rPr lang="en-US" sz="2000" dirty="0"/>
              <a:t> </a:t>
            </a:r>
            <a:r>
              <a:rPr lang="en-US" sz="2000" dirty="0" err="1"/>
              <a:t>mendukung</a:t>
            </a:r>
            <a:r>
              <a:rPr lang="en-US" sz="2000" dirty="0"/>
              <a:t> program MBKM </a:t>
            </a:r>
            <a:r>
              <a:rPr lang="en-US" sz="2000" dirty="0" err="1"/>
              <a:t>maka</a:t>
            </a:r>
            <a:r>
              <a:rPr lang="en-US" sz="2000" dirty="0"/>
              <a:t> </a:t>
            </a:r>
            <a:r>
              <a:rPr lang="en-US" sz="2000" dirty="0" err="1"/>
              <a:t>setiap</a:t>
            </a:r>
            <a:r>
              <a:rPr lang="en-US" sz="2000" dirty="0"/>
              <a:t> </a:t>
            </a:r>
            <a:r>
              <a:rPr lang="en-US" sz="2000" dirty="0" err="1"/>
              <a:t>mahasiswa</a:t>
            </a:r>
            <a:r>
              <a:rPr lang="en-US" sz="2000" dirty="0"/>
              <a:t> yang </a:t>
            </a:r>
            <a:r>
              <a:rPr lang="en-US" sz="2000" dirty="0" err="1"/>
              <a:t>dilibatkan</a:t>
            </a:r>
            <a:r>
              <a:rPr lang="en-US" sz="2000" dirty="0"/>
              <a:t> </a:t>
            </a:r>
            <a:r>
              <a:rPr lang="en-US" sz="2000" dirty="0" err="1"/>
              <a:t>berhak</a:t>
            </a:r>
            <a:r>
              <a:rPr lang="en-US" sz="2000" dirty="0"/>
              <a:t>  </a:t>
            </a:r>
            <a:r>
              <a:rPr lang="en-US" sz="2000" dirty="0" err="1"/>
              <a:t>mendapatkan</a:t>
            </a:r>
            <a:r>
              <a:rPr lang="en-US" sz="2000" dirty="0"/>
              <a:t> </a:t>
            </a:r>
            <a:r>
              <a:rPr lang="en-US" sz="2000" dirty="0" err="1"/>
              <a:t>rekognisi</a:t>
            </a:r>
            <a:r>
              <a:rPr lang="en-US" sz="2000" dirty="0"/>
              <a:t>   </a:t>
            </a:r>
          </a:p>
          <a:p>
            <a:pPr marL="514350" indent="-514350">
              <a:buFont typeface="+mj-lt"/>
              <a:buAutoNum type="arabicPeriod"/>
            </a:pPr>
            <a:r>
              <a:rPr lang="en-US" sz="2000" dirty="0" err="1"/>
              <a:t>Bentuk</a:t>
            </a:r>
            <a:r>
              <a:rPr lang="en-US" sz="2000" dirty="0"/>
              <a:t> </a:t>
            </a:r>
            <a:r>
              <a:rPr lang="en-US" sz="2000" dirty="0" err="1"/>
              <a:t>penilaian</a:t>
            </a:r>
            <a:r>
              <a:rPr lang="en-US" sz="2000" dirty="0"/>
              <a:t> : </a:t>
            </a:r>
            <a:r>
              <a:rPr lang="en-US" sz="2000" dirty="0" err="1"/>
              <a:t>penyetaraan</a:t>
            </a:r>
            <a:r>
              <a:rPr lang="en-US" sz="2000" dirty="0"/>
              <a:t> </a:t>
            </a:r>
            <a:r>
              <a:rPr lang="en-US" sz="2000" dirty="0" err="1"/>
              <a:t>mata</a:t>
            </a:r>
            <a:r>
              <a:rPr lang="en-US" sz="2000" dirty="0"/>
              <a:t> </a:t>
            </a:r>
            <a:r>
              <a:rPr lang="en-US" sz="2000" dirty="0" err="1"/>
              <a:t>kuliah</a:t>
            </a:r>
            <a:r>
              <a:rPr lang="en-US" sz="2000" dirty="0"/>
              <a:t>/</a:t>
            </a:r>
            <a:r>
              <a:rPr lang="en-US" sz="2000" dirty="0" err="1"/>
              <a:t>kombinasi</a:t>
            </a:r>
            <a:r>
              <a:rPr lang="en-US" sz="2000" dirty="0"/>
              <a:t> </a:t>
            </a:r>
            <a:r>
              <a:rPr lang="en-US" sz="2000" dirty="0" err="1"/>
              <a:t>dengan</a:t>
            </a:r>
            <a:r>
              <a:rPr lang="en-US" sz="2000" dirty="0"/>
              <a:t> </a:t>
            </a:r>
            <a:r>
              <a:rPr lang="en-US" sz="2000" dirty="0" err="1"/>
              <a:t>mata</a:t>
            </a:r>
            <a:r>
              <a:rPr lang="en-US" sz="2000" dirty="0"/>
              <a:t> </a:t>
            </a:r>
            <a:r>
              <a:rPr lang="en-US" sz="2000" dirty="0" err="1"/>
              <a:t>kuliah</a:t>
            </a:r>
            <a:r>
              <a:rPr lang="en-US" sz="2000" dirty="0"/>
              <a:t> </a:t>
            </a:r>
            <a:r>
              <a:rPr lang="en-US" sz="2000" dirty="0" err="1"/>
              <a:t>baru</a:t>
            </a:r>
            <a:r>
              <a:rPr lang="en-US" sz="2000" dirty="0"/>
              <a:t>/</a:t>
            </a:r>
            <a:r>
              <a:rPr lang="en-US" sz="2000" dirty="0" err="1"/>
              <a:t>dan</a:t>
            </a:r>
            <a:r>
              <a:rPr lang="en-US" sz="2000" dirty="0"/>
              <a:t> </a:t>
            </a:r>
            <a:r>
              <a:rPr lang="en-US" sz="2000" dirty="0" err="1"/>
              <a:t>atau</a:t>
            </a:r>
            <a:r>
              <a:rPr lang="en-US" sz="2000" dirty="0"/>
              <a:t> SKPI</a:t>
            </a:r>
            <a:endParaRPr lang="en-ID" sz="2000" dirty="0"/>
          </a:p>
          <a:p>
            <a:endParaRPr lang="en-ID" sz="2000" dirty="0"/>
          </a:p>
          <a:p>
            <a:endParaRPr lang="en-US" sz="2000" dirty="0"/>
          </a:p>
        </p:txBody>
      </p:sp>
      <p:pic>
        <p:nvPicPr>
          <p:cNvPr id="22" name="Picture 2" descr="logo kampus merdeka indonesia jaya"/>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rot="21600000">
            <a:off x="10111741" y="-3776"/>
            <a:ext cx="1804925" cy="9611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072280" y="1279082"/>
            <a:ext cx="5043328" cy="4988269"/>
          </a:xfrm>
          <a:prstGeom prst="rect">
            <a:avLst/>
          </a:prstGeom>
        </p:spPr>
      </p:pic>
    </p:spTree>
    <p:extLst>
      <p:ext uri="{BB962C8B-B14F-4D97-AF65-F5344CB8AC3E}">
        <p14:creationId xmlns:p14="http://schemas.microsoft.com/office/powerpoint/2010/main" val="830466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575" y="2884993"/>
            <a:ext cx="2352675" cy="1200329"/>
          </a:xfrm>
          <a:prstGeom prst="rect">
            <a:avLst/>
          </a:prstGeom>
          <a:solidFill>
            <a:srgbClr val="002060"/>
          </a:solidFill>
          <a:ln>
            <a:solidFill>
              <a:schemeClr val="tx1"/>
            </a:solidFill>
          </a:ln>
        </p:spPr>
        <p:txBody>
          <a:bodyPr wrap="square" rtlCol="0">
            <a:spAutoFit/>
          </a:bodyPr>
          <a:lstStyle/>
          <a:p>
            <a:pPr algn="ctr"/>
            <a:r>
              <a:rPr lang="en-US" sz="2400" b="1" dirty="0">
                <a:solidFill>
                  <a:srgbClr val="FFFF00"/>
                </a:solidFill>
              </a:rPr>
              <a:t>SKEMA PENGABDIAN MASYARAKAT</a:t>
            </a:r>
          </a:p>
        </p:txBody>
      </p:sp>
      <p:sp>
        <p:nvSpPr>
          <p:cNvPr id="5" name="TextBox 4"/>
          <p:cNvSpPr txBox="1"/>
          <p:nvPr/>
        </p:nvSpPr>
        <p:spPr>
          <a:xfrm>
            <a:off x="3452811" y="2895969"/>
            <a:ext cx="2543175" cy="1200329"/>
          </a:xfrm>
          <a:prstGeom prst="rect">
            <a:avLst/>
          </a:prstGeom>
          <a:solidFill>
            <a:srgbClr val="006600"/>
          </a:solidFill>
          <a:ln>
            <a:solidFill>
              <a:schemeClr val="tx1"/>
            </a:solidFill>
          </a:ln>
        </p:spPr>
        <p:txBody>
          <a:bodyPr wrap="square" rtlCol="0">
            <a:spAutoFit/>
          </a:bodyPr>
          <a:lstStyle/>
          <a:p>
            <a:pPr algn="ctr"/>
            <a:r>
              <a:rPr lang="en-US" sz="2000" b="1" dirty="0">
                <a:solidFill>
                  <a:schemeClr val="bg1"/>
                </a:solidFill>
              </a:rPr>
              <a:t>PEMBERDAYAAN</a:t>
            </a:r>
            <a:r>
              <a:rPr lang="en-US" sz="2400" b="1" dirty="0">
                <a:solidFill>
                  <a:schemeClr val="bg1"/>
                </a:solidFill>
              </a:rPr>
              <a:t> BERBASIS KEWILAYAHAN</a:t>
            </a:r>
          </a:p>
        </p:txBody>
      </p:sp>
      <p:sp>
        <p:nvSpPr>
          <p:cNvPr id="6" name="TextBox 5"/>
          <p:cNvSpPr txBox="1"/>
          <p:nvPr/>
        </p:nvSpPr>
        <p:spPr>
          <a:xfrm>
            <a:off x="3460699" y="4767442"/>
            <a:ext cx="2543175" cy="1015663"/>
          </a:xfrm>
          <a:prstGeom prst="rect">
            <a:avLst/>
          </a:prstGeom>
          <a:solidFill>
            <a:srgbClr val="FFC000"/>
          </a:solidFill>
          <a:ln>
            <a:solidFill>
              <a:schemeClr val="tx1"/>
            </a:solidFill>
          </a:ln>
        </p:spPr>
        <p:txBody>
          <a:bodyPr wrap="square" rtlCol="0">
            <a:spAutoFit/>
          </a:bodyPr>
          <a:lstStyle/>
          <a:p>
            <a:pPr algn="ctr"/>
            <a:r>
              <a:rPr lang="en-US" sz="2000" b="1" dirty="0"/>
              <a:t>PEMBERDAYAAN  BERBASIS KEWIRAUSAHAAN </a:t>
            </a:r>
          </a:p>
        </p:txBody>
      </p:sp>
      <p:sp>
        <p:nvSpPr>
          <p:cNvPr id="7" name="TextBox 6"/>
          <p:cNvSpPr txBox="1"/>
          <p:nvPr/>
        </p:nvSpPr>
        <p:spPr>
          <a:xfrm>
            <a:off x="3467100" y="890229"/>
            <a:ext cx="2514599" cy="1200329"/>
          </a:xfrm>
          <a:prstGeom prst="rect">
            <a:avLst/>
          </a:prstGeom>
          <a:solidFill>
            <a:srgbClr val="C00000"/>
          </a:solidFill>
          <a:ln>
            <a:solidFill>
              <a:schemeClr val="tx1"/>
            </a:solidFill>
          </a:ln>
        </p:spPr>
        <p:txBody>
          <a:bodyPr wrap="square" rtlCol="0">
            <a:spAutoFit/>
          </a:bodyPr>
          <a:lstStyle/>
          <a:p>
            <a:pPr algn="ctr"/>
            <a:r>
              <a:rPr lang="en-US" sz="2000" b="1" dirty="0">
                <a:solidFill>
                  <a:schemeClr val="bg1"/>
                </a:solidFill>
              </a:rPr>
              <a:t>PEMBERDAYAAN</a:t>
            </a:r>
            <a:r>
              <a:rPr lang="en-US" sz="2400" b="1" dirty="0">
                <a:solidFill>
                  <a:schemeClr val="bg1"/>
                </a:solidFill>
              </a:rPr>
              <a:t> BERBASIS MASYARAKAT </a:t>
            </a:r>
          </a:p>
        </p:txBody>
      </p:sp>
      <p:sp>
        <p:nvSpPr>
          <p:cNvPr id="8" name="TextBox 7"/>
          <p:cNvSpPr txBox="1"/>
          <p:nvPr/>
        </p:nvSpPr>
        <p:spPr>
          <a:xfrm>
            <a:off x="6534147" y="182056"/>
            <a:ext cx="5248278" cy="830997"/>
          </a:xfrm>
          <a:prstGeom prst="rect">
            <a:avLst/>
          </a:prstGeom>
          <a:solidFill>
            <a:srgbClr val="C00000"/>
          </a:solidFill>
          <a:ln>
            <a:solidFill>
              <a:schemeClr val="tx1"/>
            </a:solidFill>
          </a:ln>
        </p:spPr>
        <p:txBody>
          <a:bodyPr wrap="square" rtlCol="0">
            <a:spAutoFit/>
          </a:bodyPr>
          <a:lstStyle/>
          <a:p>
            <a:pPr algn="ctr"/>
            <a:r>
              <a:rPr lang="en-US" sz="2400" b="1" dirty="0">
                <a:solidFill>
                  <a:schemeClr val="bg1"/>
                </a:solidFill>
              </a:rPr>
              <a:t>PEMBERDAYAAN KEMITRAAN MASYARAKAT - PKM</a:t>
            </a:r>
          </a:p>
        </p:txBody>
      </p:sp>
      <p:sp>
        <p:nvSpPr>
          <p:cNvPr id="15" name="TextBox 14"/>
          <p:cNvSpPr txBox="1"/>
          <p:nvPr/>
        </p:nvSpPr>
        <p:spPr>
          <a:xfrm>
            <a:off x="6534147" y="1118026"/>
            <a:ext cx="5248278" cy="830997"/>
          </a:xfrm>
          <a:prstGeom prst="rect">
            <a:avLst/>
          </a:prstGeom>
          <a:solidFill>
            <a:srgbClr val="C00000"/>
          </a:solidFill>
          <a:ln>
            <a:solidFill>
              <a:schemeClr val="tx1"/>
            </a:solidFill>
          </a:ln>
        </p:spPr>
        <p:txBody>
          <a:bodyPr wrap="square" rtlCol="0">
            <a:spAutoFit/>
          </a:bodyPr>
          <a:lstStyle/>
          <a:p>
            <a:pPr algn="ctr"/>
            <a:r>
              <a:rPr lang="en-US" sz="2400" b="1" dirty="0">
                <a:solidFill>
                  <a:schemeClr val="bg1"/>
                </a:solidFill>
              </a:rPr>
              <a:t>PEMBERDAYAAN MASYARAKAT PEMULA - PMP</a:t>
            </a:r>
          </a:p>
        </p:txBody>
      </p:sp>
      <p:sp>
        <p:nvSpPr>
          <p:cNvPr id="16" name="TextBox 15"/>
          <p:cNvSpPr txBox="1"/>
          <p:nvPr/>
        </p:nvSpPr>
        <p:spPr>
          <a:xfrm>
            <a:off x="6534147" y="2053996"/>
            <a:ext cx="5248278" cy="830997"/>
          </a:xfrm>
          <a:prstGeom prst="rect">
            <a:avLst/>
          </a:prstGeom>
          <a:solidFill>
            <a:srgbClr val="C00000"/>
          </a:solidFill>
          <a:ln>
            <a:solidFill>
              <a:schemeClr val="tx1"/>
            </a:solidFill>
          </a:ln>
        </p:spPr>
        <p:txBody>
          <a:bodyPr wrap="square" rtlCol="0">
            <a:spAutoFit/>
          </a:bodyPr>
          <a:lstStyle/>
          <a:p>
            <a:pPr algn="ctr"/>
            <a:r>
              <a:rPr lang="en-US" sz="2400" b="1" dirty="0">
                <a:solidFill>
                  <a:schemeClr val="bg1"/>
                </a:solidFill>
              </a:rPr>
              <a:t>PEMBERDAYAAN MASYARAKAT OLEH MAHASISWA - PMM</a:t>
            </a:r>
          </a:p>
        </p:txBody>
      </p:sp>
      <p:sp>
        <p:nvSpPr>
          <p:cNvPr id="17" name="TextBox 16"/>
          <p:cNvSpPr txBox="1"/>
          <p:nvPr/>
        </p:nvSpPr>
        <p:spPr>
          <a:xfrm>
            <a:off x="6534147" y="3549792"/>
            <a:ext cx="5248278" cy="400110"/>
          </a:xfrm>
          <a:prstGeom prst="rect">
            <a:avLst/>
          </a:prstGeom>
          <a:solidFill>
            <a:srgbClr val="006600"/>
          </a:solidFill>
          <a:ln>
            <a:solidFill>
              <a:schemeClr val="tx1"/>
            </a:solidFill>
          </a:ln>
        </p:spPr>
        <p:txBody>
          <a:bodyPr wrap="square" rtlCol="0">
            <a:spAutoFit/>
          </a:bodyPr>
          <a:lstStyle/>
          <a:p>
            <a:pPr algn="ctr"/>
            <a:r>
              <a:rPr lang="en-US" sz="2000" b="1" dirty="0">
                <a:solidFill>
                  <a:schemeClr val="bg1"/>
                </a:solidFill>
              </a:rPr>
              <a:t>PEMBERDAYAAN WILAYAH - PW </a:t>
            </a:r>
          </a:p>
        </p:txBody>
      </p:sp>
      <p:sp>
        <p:nvSpPr>
          <p:cNvPr id="18" name="TextBox 17"/>
          <p:cNvSpPr txBox="1"/>
          <p:nvPr/>
        </p:nvSpPr>
        <p:spPr>
          <a:xfrm>
            <a:off x="6534147" y="3000993"/>
            <a:ext cx="5248278" cy="400110"/>
          </a:xfrm>
          <a:prstGeom prst="rect">
            <a:avLst/>
          </a:prstGeom>
          <a:solidFill>
            <a:srgbClr val="006600"/>
          </a:solidFill>
          <a:ln>
            <a:solidFill>
              <a:schemeClr val="tx1"/>
            </a:solidFill>
          </a:ln>
        </p:spPr>
        <p:txBody>
          <a:bodyPr wrap="square" rtlCol="0">
            <a:spAutoFit/>
          </a:bodyPr>
          <a:lstStyle/>
          <a:p>
            <a:pPr algn="ctr"/>
            <a:r>
              <a:rPr lang="en-US" sz="2000" b="1" dirty="0">
                <a:solidFill>
                  <a:schemeClr val="bg1"/>
                </a:solidFill>
              </a:rPr>
              <a:t>PEMBERDAYAAN DESA BINAAN - PDB </a:t>
            </a:r>
          </a:p>
        </p:txBody>
      </p:sp>
      <p:sp>
        <p:nvSpPr>
          <p:cNvPr id="19" name="TextBox 18"/>
          <p:cNvSpPr txBox="1"/>
          <p:nvPr/>
        </p:nvSpPr>
        <p:spPr>
          <a:xfrm>
            <a:off x="6534147" y="5946130"/>
            <a:ext cx="5248278" cy="400110"/>
          </a:xfrm>
          <a:prstGeom prst="rect">
            <a:avLst/>
          </a:prstGeom>
          <a:solidFill>
            <a:srgbClr val="FFC000"/>
          </a:solidFill>
          <a:ln>
            <a:solidFill>
              <a:schemeClr val="tx1"/>
            </a:solidFill>
          </a:ln>
        </p:spPr>
        <p:txBody>
          <a:bodyPr wrap="square" rtlCol="0">
            <a:spAutoFit/>
          </a:bodyPr>
          <a:lstStyle/>
          <a:p>
            <a:pPr algn="ctr"/>
            <a:r>
              <a:rPr lang="en-US" sz="2000" b="1" dirty="0"/>
              <a:t>PENGEMBANGAN USAHA KAMPUS-PUK</a:t>
            </a:r>
          </a:p>
        </p:txBody>
      </p:sp>
      <p:sp>
        <p:nvSpPr>
          <p:cNvPr id="20" name="TextBox 19"/>
          <p:cNvSpPr txBox="1"/>
          <p:nvPr/>
        </p:nvSpPr>
        <p:spPr>
          <a:xfrm>
            <a:off x="6534147" y="5023317"/>
            <a:ext cx="5248278" cy="646331"/>
          </a:xfrm>
          <a:prstGeom prst="rect">
            <a:avLst/>
          </a:prstGeom>
          <a:solidFill>
            <a:srgbClr val="FFC000"/>
          </a:solidFill>
          <a:ln>
            <a:solidFill>
              <a:schemeClr val="tx1"/>
            </a:solidFill>
          </a:ln>
        </p:spPr>
        <p:txBody>
          <a:bodyPr wrap="square" rtlCol="0">
            <a:spAutoFit/>
          </a:bodyPr>
          <a:lstStyle/>
          <a:p>
            <a:pPr algn="ctr"/>
            <a:r>
              <a:rPr lang="en-US" b="1" dirty="0"/>
              <a:t>PEMBERDAYAAN MITRA USAHA PRODUK UNGGULAN DAERAH - PMUPUD</a:t>
            </a:r>
          </a:p>
        </p:txBody>
      </p:sp>
      <p:sp>
        <p:nvSpPr>
          <p:cNvPr id="21" name="TextBox 20"/>
          <p:cNvSpPr txBox="1"/>
          <p:nvPr/>
        </p:nvSpPr>
        <p:spPr>
          <a:xfrm>
            <a:off x="6534147" y="4096298"/>
            <a:ext cx="5248278" cy="830997"/>
          </a:xfrm>
          <a:prstGeom prst="rect">
            <a:avLst/>
          </a:prstGeom>
          <a:solidFill>
            <a:srgbClr val="FFC000"/>
          </a:solidFill>
          <a:ln>
            <a:solidFill>
              <a:schemeClr val="tx1"/>
            </a:solidFill>
          </a:ln>
        </p:spPr>
        <p:txBody>
          <a:bodyPr wrap="square" rtlCol="0">
            <a:spAutoFit/>
          </a:bodyPr>
          <a:lstStyle/>
          <a:p>
            <a:pPr algn="ctr"/>
            <a:r>
              <a:rPr lang="en-US" sz="2400" b="1" dirty="0"/>
              <a:t>KEWIRAUSAHAAN BERBASIS MAHASISWA - KBM</a:t>
            </a:r>
          </a:p>
        </p:txBody>
      </p:sp>
      <p:cxnSp>
        <p:nvCxnSpPr>
          <p:cNvPr id="23" name="Straight Connector 22"/>
          <p:cNvCxnSpPr/>
          <p:nvPr/>
        </p:nvCxnSpPr>
        <p:spPr>
          <a:xfrm>
            <a:off x="3057525" y="1490393"/>
            <a:ext cx="0" cy="36462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57525" y="1490393"/>
            <a:ext cx="395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57525" y="5131598"/>
            <a:ext cx="395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5" idx="1"/>
          </p:cNvCxnSpPr>
          <p:nvPr/>
        </p:nvCxnSpPr>
        <p:spPr>
          <a:xfrm flipV="1">
            <a:off x="2762250" y="3496134"/>
            <a:ext cx="690561" cy="44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95986" y="1555011"/>
            <a:ext cx="5381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8" idx="1"/>
          </p:cNvCxnSpPr>
          <p:nvPr/>
        </p:nvCxnSpPr>
        <p:spPr>
          <a:xfrm flipV="1">
            <a:off x="6296939" y="597555"/>
            <a:ext cx="237208" cy="5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96939" y="585216"/>
            <a:ext cx="0" cy="19019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296939" y="2451315"/>
            <a:ext cx="237208" cy="5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96939" y="3231826"/>
            <a:ext cx="0" cy="5476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81699" y="3505652"/>
            <a:ext cx="315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306007" y="3264728"/>
            <a:ext cx="237208" cy="5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296522" y="3739677"/>
            <a:ext cx="237208" cy="5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265066" y="4487883"/>
            <a:ext cx="1698" cy="168907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265066" y="4536466"/>
            <a:ext cx="2686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19" idx="1"/>
          </p:cNvCxnSpPr>
          <p:nvPr/>
        </p:nvCxnSpPr>
        <p:spPr>
          <a:xfrm flipV="1">
            <a:off x="6257178" y="6176963"/>
            <a:ext cx="276969" cy="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10275" y="5332422"/>
            <a:ext cx="5234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614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AppData\Local\Temp\ksohtml1384\wp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
            <a:ext cx="11811000" cy="6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US\AppData\Local\Temp\ksohtml14512\wp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
            <a:ext cx="1181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93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US\AppData\Local\Temp\ksohtml14512\wp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09006"/>
            <a:ext cx="11811000" cy="658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708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575" y="2884993"/>
            <a:ext cx="2352675" cy="830997"/>
          </a:xfrm>
          <a:prstGeom prst="rect">
            <a:avLst/>
          </a:prstGeom>
          <a:solidFill>
            <a:srgbClr val="002060"/>
          </a:solidFill>
          <a:ln>
            <a:solidFill>
              <a:schemeClr val="tx1"/>
            </a:solidFill>
          </a:ln>
        </p:spPr>
        <p:txBody>
          <a:bodyPr wrap="square" rtlCol="0">
            <a:spAutoFit/>
          </a:bodyPr>
          <a:lstStyle/>
          <a:p>
            <a:pPr algn="ctr"/>
            <a:r>
              <a:rPr lang="en-US" sz="2400" b="1" dirty="0" smtClean="0">
                <a:solidFill>
                  <a:srgbClr val="FFFF00"/>
                </a:solidFill>
              </a:rPr>
              <a:t>KOLABORASI </a:t>
            </a:r>
          </a:p>
          <a:p>
            <a:pPr algn="ctr"/>
            <a:r>
              <a:rPr lang="en-US" sz="2400" b="1" dirty="0" smtClean="0">
                <a:solidFill>
                  <a:srgbClr val="FFFF00"/>
                </a:solidFill>
              </a:rPr>
              <a:t>PENDANAAN</a:t>
            </a:r>
            <a:endParaRPr lang="en-US" sz="2400" b="1" dirty="0">
              <a:solidFill>
                <a:srgbClr val="FFFF00"/>
              </a:solidFill>
            </a:endParaRPr>
          </a:p>
        </p:txBody>
      </p:sp>
      <p:sp>
        <p:nvSpPr>
          <p:cNvPr id="5" name="TextBox 4"/>
          <p:cNvSpPr txBox="1"/>
          <p:nvPr/>
        </p:nvSpPr>
        <p:spPr>
          <a:xfrm>
            <a:off x="3452811" y="3264728"/>
            <a:ext cx="2543175" cy="461665"/>
          </a:xfrm>
          <a:prstGeom prst="rect">
            <a:avLst/>
          </a:prstGeom>
          <a:solidFill>
            <a:srgbClr val="006600"/>
          </a:solidFill>
          <a:ln>
            <a:solidFill>
              <a:schemeClr val="tx1"/>
            </a:solidFill>
          </a:ln>
        </p:spPr>
        <p:txBody>
          <a:bodyPr wrap="square" rtlCol="0">
            <a:spAutoFit/>
          </a:bodyPr>
          <a:lstStyle/>
          <a:p>
            <a:pPr algn="ctr"/>
            <a:r>
              <a:rPr lang="en-US" sz="2400" b="1" dirty="0" smtClean="0">
                <a:solidFill>
                  <a:schemeClr val="bg1"/>
                </a:solidFill>
              </a:rPr>
              <a:t>PEMDA</a:t>
            </a:r>
            <a:endParaRPr lang="en-US" sz="2400" b="1" dirty="0">
              <a:solidFill>
                <a:schemeClr val="bg1"/>
              </a:solidFill>
            </a:endParaRPr>
          </a:p>
        </p:txBody>
      </p:sp>
      <p:sp>
        <p:nvSpPr>
          <p:cNvPr id="6" name="TextBox 5"/>
          <p:cNvSpPr txBox="1"/>
          <p:nvPr/>
        </p:nvSpPr>
        <p:spPr>
          <a:xfrm>
            <a:off x="3460699" y="4767442"/>
            <a:ext cx="2543175" cy="461665"/>
          </a:xfrm>
          <a:prstGeom prst="rect">
            <a:avLst/>
          </a:prstGeom>
          <a:solidFill>
            <a:srgbClr val="FFC000"/>
          </a:solidFill>
          <a:ln>
            <a:solidFill>
              <a:schemeClr val="tx1"/>
            </a:solidFill>
          </a:ln>
        </p:spPr>
        <p:txBody>
          <a:bodyPr wrap="square" rtlCol="0">
            <a:spAutoFit/>
          </a:bodyPr>
          <a:lstStyle/>
          <a:p>
            <a:pPr algn="ctr"/>
            <a:r>
              <a:rPr lang="en-US" sz="2400" b="1" dirty="0" smtClean="0"/>
              <a:t>DUDI CSR </a:t>
            </a:r>
            <a:endParaRPr lang="en-US" sz="2400" b="1" dirty="0"/>
          </a:p>
        </p:txBody>
      </p:sp>
      <p:sp>
        <p:nvSpPr>
          <p:cNvPr id="7" name="TextBox 6"/>
          <p:cNvSpPr txBox="1"/>
          <p:nvPr/>
        </p:nvSpPr>
        <p:spPr>
          <a:xfrm>
            <a:off x="3467100" y="890229"/>
            <a:ext cx="2514599" cy="830997"/>
          </a:xfrm>
          <a:prstGeom prst="rect">
            <a:avLst/>
          </a:prstGeom>
          <a:solidFill>
            <a:srgbClr val="C00000"/>
          </a:solidFill>
          <a:ln>
            <a:solidFill>
              <a:schemeClr val="tx1"/>
            </a:solidFill>
          </a:ln>
        </p:spPr>
        <p:txBody>
          <a:bodyPr wrap="square" rtlCol="0">
            <a:spAutoFit/>
          </a:bodyPr>
          <a:lstStyle/>
          <a:p>
            <a:pPr algn="ctr"/>
            <a:r>
              <a:rPr lang="en-US" sz="2400" b="1" dirty="0" smtClean="0">
                <a:solidFill>
                  <a:schemeClr val="bg1"/>
                </a:solidFill>
              </a:rPr>
              <a:t>PERGURUAN TINGGI</a:t>
            </a:r>
            <a:endParaRPr lang="en-US" sz="2400" b="1" dirty="0">
              <a:solidFill>
                <a:schemeClr val="bg1"/>
              </a:solidFill>
            </a:endParaRPr>
          </a:p>
        </p:txBody>
      </p:sp>
      <p:sp>
        <p:nvSpPr>
          <p:cNvPr id="8" name="TextBox 7"/>
          <p:cNvSpPr txBox="1"/>
          <p:nvPr/>
        </p:nvSpPr>
        <p:spPr>
          <a:xfrm>
            <a:off x="6534147" y="145348"/>
            <a:ext cx="5248278" cy="830997"/>
          </a:xfrm>
          <a:prstGeom prst="rect">
            <a:avLst/>
          </a:prstGeom>
          <a:solidFill>
            <a:srgbClr val="C00000"/>
          </a:solidFill>
          <a:ln>
            <a:solidFill>
              <a:schemeClr val="tx1"/>
            </a:solidFill>
          </a:ln>
        </p:spPr>
        <p:txBody>
          <a:bodyPr wrap="square" rtlCol="0">
            <a:spAutoFit/>
          </a:bodyPr>
          <a:lstStyle/>
          <a:p>
            <a:pPr algn="ctr"/>
            <a:r>
              <a:rPr lang="en-US" sz="2400" b="1" dirty="0" smtClean="0">
                <a:solidFill>
                  <a:schemeClr val="bg1"/>
                </a:solidFill>
              </a:rPr>
              <a:t>PEMBERDAYAAN </a:t>
            </a:r>
            <a:r>
              <a:rPr lang="en-US" sz="2400" b="1" dirty="0">
                <a:solidFill>
                  <a:schemeClr val="bg1"/>
                </a:solidFill>
              </a:rPr>
              <a:t>DESA BINAAN </a:t>
            </a:r>
            <a:r>
              <a:rPr lang="en-US" sz="2400" b="1" dirty="0" smtClean="0">
                <a:solidFill>
                  <a:schemeClr val="bg1"/>
                </a:solidFill>
              </a:rPr>
              <a:t> PDB – 10 JUTA</a:t>
            </a:r>
            <a:endParaRPr lang="en-US" sz="2400" b="1" dirty="0">
              <a:solidFill>
                <a:schemeClr val="bg1"/>
              </a:solidFill>
            </a:endParaRPr>
          </a:p>
        </p:txBody>
      </p:sp>
      <p:sp>
        <p:nvSpPr>
          <p:cNvPr id="15" name="TextBox 14"/>
          <p:cNvSpPr txBox="1"/>
          <p:nvPr/>
        </p:nvSpPr>
        <p:spPr>
          <a:xfrm>
            <a:off x="6534147" y="1118026"/>
            <a:ext cx="5248278" cy="830997"/>
          </a:xfrm>
          <a:prstGeom prst="rect">
            <a:avLst/>
          </a:prstGeom>
          <a:solidFill>
            <a:srgbClr val="C00000"/>
          </a:solidFill>
          <a:ln>
            <a:solidFill>
              <a:schemeClr val="tx1"/>
            </a:solidFill>
          </a:ln>
        </p:spPr>
        <p:txBody>
          <a:bodyPr wrap="square" rtlCol="0">
            <a:spAutoFit/>
          </a:bodyPr>
          <a:lstStyle/>
          <a:p>
            <a:pPr algn="ctr"/>
            <a:r>
              <a:rPr lang="en-US" sz="2400" b="1" dirty="0">
                <a:solidFill>
                  <a:schemeClr val="bg1"/>
                </a:solidFill>
              </a:rPr>
              <a:t>KEWIRAUSAHAAN BERBASIS MAHASISWA </a:t>
            </a:r>
            <a:r>
              <a:rPr lang="en-US" sz="2400" b="1" dirty="0" smtClean="0">
                <a:solidFill>
                  <a:schemeClr val="bg1"/>
                </a:solidFill>
              </a:rPr>
              <a:t>– KBM – 20 JUTA</a:t>
            </a:r>
            <a:endParaRPr lang="en-US" sz="2400" b="1" dirty="0">
              <a:solidFill>
                <a:schemeClr val="bg1"/>
              </a:solidFill>
            </a:endParaRPr>
          </a:p>
        </p:txBody>
      </p:sp>
      <p:sp>
        <p:nvSpPr>
          <p:cNvPr id="16" name="TextBox 15"/>
          <p:cNvSpPr txBox="1"/>
          <p:nvPr/>
        </p:nvSpPr>
        <p:spPr>
          <a:xfrm>
            <a:off x="6534147" y="2053996"/>
            <a:ext cx="5248278" cy="830997"/>
          </a:xfrm>
          <a:prstGeom prst="rect">
            <a:avLst/>
          </a:prstGeom>
          <a:solidFill>
            <a:srgbClr val="C00000"/>
          </a:solidFill>
          <a:ln>
            <a:solidFill>
              <a:schemeClr val="tx1"/>
            </a:solidFill>
          </a:ln>
        </p:spPr>
        <p:txBody>
          <a:bodyPr wrap="square" rtlCol="0">
            <a:spAutoFit/>
          </a:bodyPr>
          <a:lstStyle/>
          <a:p>
            <a:pPr algn="ctr"/>
            <a:r>
              <a:rPr lang="en-US" sz="2400" b="1" dirty="0">
                <a:solidFill>
                  <a:schemeClr val="bg1"/>
                </a:solidFill>
              </a:rPr>
              <a:t>PENGEMBANGAN USAHA </a:t>
            </a:r>
            <a:r>
              <a:rPr lang="en-US" sz="2400" b="1" dirty="0" smtClean="0">
                <a:solidFill>
                  <a:schemeClr val="bg1"/>
                </a:solidFill>
              </a:rPr>
              <a:t>KAMPUS – PUK – 30 JUTA</a:t>
            </a:r>
            <a:r>
              <a:rPr lang="en-US" sz="2400" b="1" dirty="0" smtClean="0"/>
              <a:t> </a:t>
            </a:r>
            <a:endParaRPr lang="en-US" sz="2400" b="1" dirty="0"/>
          </a:p>
        </p:txBody>
      </p:sp>
      <p:sp>
        <p:nvSpPr>
          <p:cNvPr id="17" name="TextBox 16"/>
          <p:cNvSpPr txBox="1"/>
          <p:nvPr/>
        </p:nvSpPr>
        <p:spPr>
          <a:xfrm>
            <a:off x="6534147" y="3092971"/>
            <a:ext cx="5248278" cy="830997"/>
          </a:xfrm>
          <a:prstGeom prst="rect">
            <a:avLst/>
          </a:prstGeom>
          <a:solidFill>
            <a:srgbClr val="006600"/>
          </a:solidFill>
          <a:ln>
            <a:solidFill>
              <a:schemeClr val="tx1"/>
            </a:solidFill>
          </a:ln>
        </p:spPr>
        <p:txBody>
          <a:bodyPr wrap="square" rtlCol="0">
            <a:spAutoFit/>
          </a:bodyPr>
          <a:lstStyle/>
          <a:p>
            <a:pPr algn="ctr"/>
            <a:r>
              <a:rPr lang="en-US" sz="2400" b="1" dirty="0">
                <a:solidFill>
                  <a:schemeClr val="bg1"/>
                </a:solidFill>
              </a:rPr>
              <a:t>PEMBERDAYAAN WILAYAH </a:t>
            </a:r>
            <a:endParaRPr lang="en-US" sz="2400" b="1" dirty="0" smtClean="0">
              <a:solidFill>
                <a:schemeClr val="bg1"/>
              </a:solidFill>
            </a:endParaRPr>
          </a:p>
          <a:p>
            <a:pPr algn="ctr"/>
            <a:r>
              <a:rPr lang="en-US" sz="2400" b="1" dirty="0" smtClean="0">
                <a:solidFill>
                  <a:schemeClr val="bg1"/>
                </a:solidFill>
              </a:rPr>
              <a:t>PW – 100 JUTA </a:t>
            </a:r>
            <a:endParaRPr lang="en-US" sz="2400" b="1" dirty="0">
              <a:solidFill>
                <a:schemeClr val="bg1"/>
              </a:solidFill>
            </a:endParaRPr>
          </a:p>
        </p:txBody>
      </p:sp>
      <p:sp>
        <p:nvSpPr>
          <p:cNvPr id="20" name="TextBox 19"/>
          <p:cNvSpPr txBox="1"/>
          <p:nvPr/>
        </p:nvSpPr>
        <p:spPr>
          <a:xfrm>
            <a:off x="6534147" y="4613553"/>
            <a:ext cx="5248278" cy="646331"/>
          </a:xfrm>
          <a:prstGeom prst="rect">
            <a:avLst/>
          </a:prstGeom>
          <a:solidFill>
            <a:srgbClr val="FFC000"/>
          </a:solidFill>
          <a:ln>
            <a:solidFill>
              <a:schemeClr val="tx1"/>
            </a:solidFill>
          </a:ln>
        </p:spPr>
        <p:txBody>
          <a:bodyPr wrap="square" rtlCol="0">
            <a:spAutoFit/>
          </a:bodyPr>
          <a:lstStyle/>
          <a:p>
            <a:pPr algn="ctr"/>
            <a:r>
              <a:rPr lang="en-US" b="1" dirty="0"/>
              <a:t>PEMBERDAYAAN MITRA USAHA PRODUK UNGGULAN DAERAH </a:t>
            </a:r>
            <a:r>
              <a:rPr lang="en-US" b="1" dirty="0" smtClean="0"/>
              <a:t>– PMUPUD – 10 JUTA</a:t>
            </a:r>
            <a:endParaRPr lang="en-US" b="1" dirty="0"/>
          </a:p>
        </p:txBody>
      </p:sp>
      <p:cxnSp>
        <p:nvCxnSpPr>
          <p:cNvPr id="23" name="Straight Connector 22"/>
          <p:cNvCxnSpPr/>
          <p:nvPr/>
        </p:nvCxnSpPr>
        <p:spPr>
          <a:xfrm>
            <a:off x="3057525" y="1490393"/>
            <a:ext cx="0" cy="36462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57525" y="1490393"/>
            <a:ext cx="395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57525" y="5131598"/>
            <a:ext cx="395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5" idx="1"/>
          </p:cNvCxnSpPr>
          <p:nvPr/>
        </p:nvCxnSpPr>
        <p:spPr>
          <a:xfrm flipV="1">
            <a:off x="2762250" y="3496134"/>
            <a:ext cx="690561" cy="44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95986" y="1555011"/>
            <a:ext cx="5381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8" idx="1"/>
          </p:cNvCxnSpPr>
          <p:nvPr/>
        </p:nvCxnSpPr>
        <p:spPr>
          <a:xfrm flipV="1">
            <a:off x="6296939" y="597555"/>
            <a:ext cx="237208" cy="5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96939" y="585216"/>
            <a:ext cx="0" cy="19019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296939" y="2451315"/>
            <a:ext cx="237208" cy="5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10692" y="4998273"/>
            <a:ext cx="5234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06336" y="3530879"/>
            <a:ext cx="5234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044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SUS\AppData\Local\Temp\ksohtml14512\wp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 y="0"/>
            <a:ext cx="11821886" cy="654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08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jpeg"/>
          <p:cNvPicPr>
            <a:picLocks noChangeAspect="1"/>
          </p:cNvPicPr>
          <p:nvPr/>
        </p:nvPicPr>
        <p:blipFill>
          <a:blip r:embed="rId2" cstate="print"/>
          <a:stretch>
            <a:fillRect/>
          </a:stretch>
        </p:blipFill>
        <p:spPr>
          <a:xfrm>
            <a:off x="152400" y="57785"/>
            <a:ext cx="11887200" cy="6742430"/>
          </a:xfrm>
          <a:prstGeom prst="rect">
            <a:avLst/>
          </a:prstGeom>
        </p:spPr>
      </p:pic>
    </p:spTree>
    <p:extLst>
      <p:ext uri="{BB962C8B-B14F-4D97-AF65-F5344CB8AC3E}">
        <p14:creationId xmlns:p14="http://schemas.microsoft.com/office/powerpoint/2010/main" val="3503081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SUS\AppData\Local\Temp\ksohtml14512\wps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84138"/>
            <a:ext cx="11811000" cy="654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58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AppData\Local\Temp\ksohtml4788\wp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52" y="0"/>
            <a:ext cx="11377748" cy="620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12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jpeg"/>
          <p:cNvPicPr>
            <a:picLocks noChangeAspect="1"/>
          </p:cNvPicPr>
          <p:nvPr/>
        </p:nvPicPr>
        <p:blipFill>
          <a:blip r:embed="rId2" cstate="print"/>
          <a:stretch>
            <a:fillRect/>
          </a:stretch>
        </p:blipFill>
        <p:spPr>
          <a:xfrm>
            <a:off x="152400" y="57785"/>
            <a:ext cx="11887200" cy="6742430"/>
          </a:xfrm>
          <a:prstGeom prst="rect">
            <a:avLst/>
          </a:prstGeom>
        </p:spPr>
      </p:pic>
    </p:spTree>
    <p:extLst>
      <p:ext uri="{BB962C8B-B14F-4D97-AF65-F5344CB8AC3E}">
        <p14:creationId xmlns:p14="http://schemas.microsoft.com/office/powerpoint/2010/main" val="6299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jpeg"/>
          <p:cNvPicPr>
            <a:picLocks noChangeAspect="1"/>
          </p:cNvPicPr>
          <p:nvPr/>
        </p:nvPicPr>
        <p:blipFill>
          <a:blip r:embed="rId2" cstate="print"/>
          <a:stretch>
            <a:fillRect/>
          </a:stretch>
        </p:blipFill>
        <p:spPr>
          <a:xfrm>
            <a:off x="188912" y="64135"/>
            <a:ext cx="11814175" cy="6729730"/>
          </a:xfrm>
          <a:prstGeom prst="rect">
            <a:avLst/>
          </a:prstGeom>
        </p:spPr>
      </p:pic>
    </p:spTree>
    <p:extLst>
      <p:ext uri="{BB962C8B-B14F-4D97-AF65-F5344CB8AC3E}">
        <p14:creationId xmlns:p14="http://schemas.microsoft.com/office/powerpoint/2010/main" val="1864907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720" y="2155371"/>
            <a:ext cx="9744891" cy="194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KRITERIA DAN SUBSTANSI MASING-MASING SKEMA PROGRAM</a:t>
            </a:r>
            <a:endParaRPr lang="en-US" sz="3600" dirty="0"/>
          </a:p>
        </p:txBody>
      </p:sp>
    </p:spTree>
    <p:extLst>
      <p:ext uri="{BB962C8B-B14F-4D97-AF65-F5344CB8AC3E}">
        <p14:creationId xmlns:p14="http://schemas.microsoft.com/office/powerpoint/2010/main" val="2797495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8206740" y="268672"/>
            <a:ext cx="3705253" cy="1422016"/>
          </a:xfrm>
        </p:spPr>
      </p:pic>
      <p:sp>
        <p:nvSpPr>
          <p:cNvPr id="4" name="TextBox 3"/>
          <p:cNvSpPr txBox="1"/>
          <p:nvPr/>
        </p:nvSpPr>
        <p:spPr>
          <a:xfrm>
            <a:off x="5231793" y="2099855"/>
            <a:ext cx="6680200" cy="3046988"/>
          </a:xfrm>
          <a:prstGeom prst="rect">
            <a:avLst/>
          </a:prstGeom>
          <a:noFill/>
        </p:spPr>
        <p:txBody>
          <a:bodyPr wrap="square" rtlCol="0">
            <a:spAutoFit/>
          </a:bodyPr>
          <a:lstStyle/>
          <a:p>
            <a:pPr algn="r"/>
            <a:r>
              <a:rPr lang="en-US" sz="4800" b="1" dirty="0">
                <a:solidFill>
                  <a:srgbClr val="002060"/>
                </a:solidFill>
              </a:rPr>
              <a:t>PEMBERDAYAAN MASYARAKAT </a:t>
            </a:r>
          </a:p>
          <a:p>
            <a:pPr algn="r"/>
            <a:r>
              <a:rPr lang="en-US" sz="4800" b="1" dirty="0">
                <a:solidFill>
                  <a:srgbClr val="002060"/>
                </a:solidFill>
              </a:rPr>
              <a:t>BERBASIS KEMASYARAKATAN</a:t>
            </a:r>
          </a:p>
        </p:txBody>
      </p:sp>
      <p:pic>
        <p:nvPicPr>
          <p:cNvPr id="9" name="Picture 8"/>
          <p:cNvPicPr>
            <a:picLocks noChangeAspect="1"/>
          </p:cNvPicPr>
          <p:nvPr/>
        </p:nvPicPr>
        <p:blipFill>
          <a:blip r:embed="rId3"/>
          <a:stretch>
            <a:fillRect/>
          </a:stretch>
        </p:blipFill>
        <p:spPr>
          <a:xfrm>
            <a:off x="1105748" y="1734695"/>
            <a:ext cx="5669505" cy="3777308"/>
          </a:xfrm>
          <a:prstGeom prst="rect">
            <a:avLst/>
          </a:prstGeom>
        </p:spPr>
      </p:pic>
    </p:spTree>
    <p:extLst>
      <p:ext uri="{BB962C8B-B14F-4D97-AF65-F5344CB8AC3E}">
        <p14:creationId xmlns:p14="http://schemas.microsoft.com/office/powerpoint/2010/main" val="1664555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014"/>
            <a:ext cx="10515600" cy="1325563"/>
          </a:xfrm>
        </p:spPr>
        <p:txBody>
          <a:bodyPr>
            <a:normAutofit/>
          </a:bodyPr>
          <a:lstStyle/>
          <a:p>
            <a:r>
              <a:rPr lang="en-US" sz="3600" b="1" kern="0" dirty="0">
                <a:effectLst/>
                <a:latin typeface="+mn-lt"/>
                <a:ea typeface="Calibri" panose="020F0502020204030204" charset="0"/>
              </a:rPr>
              <a:t>Program </a:t>
            </a:r>
            <a:r>
              <a:rPr lang="id-ID" sz="3600" b="1" kern="0" dirty="0">
                <a:effectLst/>
                <a:latin typeface="+mn-lt"/>
                <a:ea typeface="Calibri" panose="020F0502020204030204" charset="0"/>
              </a:rPr>
              <a:t>Pemberdayaan Berbasis </a:t>
            </a:r>
            <a:r>
              <a:rPr lang="en-US" sz="3600" b="1" kern="0" dirty="0">
                <a:effectLst/>
                <a:latin typeface="+mn-lt"/>
                <a:ea typeface="Calibri" panose="020F0502020204030204" charset="0"/>
              </a:rPr>
              <a:t>Kem</a:t>
            </a:r>
            <a:r>
              <a:rPr lang="id-ID" sz="3600" b="1" kern="0" dirty="0">
                <a:effectLst/>
                <a:latin typeface="+mn-lt"/>
                <a:ea typeface="Calibri" panose="020F0502020204030204" charset="0"/>
              </a:rPr>
              <a:t>asyarakat</a:t>
            </a:r>
            <a:r>
              <a:rPr lang="en-US" sz="3600" b="1" kern="0" dirty="0">
                <a:effectLst/>
                <a:latin typeface="+mn-lt"/>
                <a:ea typeface="Calibri" panose="020F0502020204030204" charset="0"/>
              </a:rPr>
              <a:t>an </a:t>
            </a:r>
            <a:endParaRPr lang="en-ID" sz="3600" dirty="0">
              <a:latin typeface="+mn-lt"/>
            </a:endParaRPr>
          </a:p>
        </p:txBody>
      </p:sp>
      <p:sp>
        <p:nvSpPr>
          <p:cNvPr id="3" name="Content Placeholder 2"/>
          <p:cNvSpPr>
            <a:spLocks noGrp="1"/>
          </p:cNvSpPr>
          <p:nvPr>
            <p:ph idx="1"/>
          </p:nvPr>
        </p:nvSpPr>
        <p:spPr>
          <a:xfrm>
            <a:off x="519741" y="1725106"/>
            <a:ext cx="11152517" cy="4801155"/>
          </a:xfrm>
          <a:solidFill>
            <a:schemeClr val="bg2"/>
          </a:solidFill>
        </p:spPr>
        <p:txBody>
          <a:bodyPr>
            <a:noAutofit/>
          </a:bodyPr>
          <a:lstStyle/>
          <a:p>
            <a:pPr>
              <a:lnSpc>
                <a:spcPct val="100000"/>
              </a:lnSpc>
              <a:spcBef>
                <a:spcPts val="0"/>
              </a:spcBef>
            </a:pPr>
            <a:r>
              <a:rPr lang="en-US" sz="2000" b="1" dirty="0" err="1">
                <a:ea typeface="Calibri" panose="020F0502020204030204" charset="0"/>
              </a:rPr>
              <a:t>Penerap</a:t>
            </a:r>
            <a:r>
              <a:rPr lang="id-ID" sz="2000" b="1" dirty="0">
                <a:effectLst/>
                <a:ea typeface="Calibri" panose="020F0502020204030204" charset="0"/>
              </a:rPr>
              <a:t>an paradigma pengabdian kepada masyarakat </a:t>
            </a:r>
            <a:r>
              <a:rPr lang="en-US" sz="2000" b="1" dirty="0" err="1">
                <a:effectLst/>
                <a:ea typeface="Calibri" panose="020F0502020204030204" charset="0"/>
              </a:rPr>
              <a:t>menjadi</a:t>
            </a:r>
            <a:r>
              <a:rPr lang="en-US" sz="2000" b="1" dirty="0">
                <a:effectLst/>
                <a:ea typeface="Calibri" panose="020F0502020204030204" charset="0"/>
              </a:rPr>
              <a:t> pemberdayaan </a:t>
            </a:r>
            <a:r>
              <a:rPr lang="en-US" sz="2000" b="1" dirty="0" err="1">
                <a:effectLst/>
                <a:ea typeface="Calibri" panose="020F0502020204030204" charset="0"/>
              </a:rPr>
              <a:t>masyarakat</a:t>
            </a:r>
            <a:r>
              <a:rPr lang="en-US" sz="2000" b="1" dirty="0">
                <a:effectLst/>
                <a:ea typeface="Calibri" panose="020F0502020204030204" charset="0"/>
              </a:rPr>
              <a:t> </a:t>
            </a:r>
            <a:r>
              <a:rPr lang="id-ID" sz="2000" b="1" dirty="0">
                <a:effectLst/>
                <a:ea typeface="Calibri" panose="020F0502020204030204" charset="0"/>
              </a:rPr>
              <a:t>yang bersifat memecahkan masalah, komprehensif, bermakna, tuntas, dan berkelanjutan (</a:t>
            </a:r>
            <a:r>
              <a:rPr lang="id-ID" sz="2000" b="1" i="1" dirty="0">
                <a:effectLst/>
                <a:ea typeface="Calibri" panose="020F0502020204030204" charset="0"/>
              </a:rPr>
              <a:t>sustainable</a:t>
            </a:r>
            <a:r>
              <a:rPr lang="id-ID" sz="2000" b="1" dirty="0">
                <a:effectLst/>
                <a:ea typeface="Calibri" panose="020F0502020204030204" charset="0"/>
              </a:rPr>
              <a:t>).</a:t>
            </a:r>
            <a:endParaRPr lang="en-US" sz="2000" b="1" dirty="0">
              <a:effectLst/>
              <a:ea typeface="Calibri" panose="020F0502020204030204" charset="0"/>
            </a:endParaRPr>
          </a:p>
          <a:p>
            <a:pPr>
              <a:lnSpc>
                <a:spcPct val="100000"/>
              </a:lnSpc>
              <a:spcBef>
                <a:spcPts val="0"/>
              </a:spcBef>
            </a:pPr>
            <a:r>
              <a:rPr lang="en-US" sz="2000" b="1" dirty="0">
                <a:effectLst/>
                <a:ea typeface="Calibri" panose="020F0502020204030204" charset="0"/>
              </a:rPr>
              <a:t>Program Pemberdayaan Berbasis Masyarakat (PPBM) ini </a:t>
            </a:r>
            <a:r>
              <a:rPr lang="id-ID" sz="2000" b="1" dirty="0">
                <a:effectLst/>
                <a:ea typeface="Calibri" panose="020F0502020204030204" charset="0"/>
              </a:rPr>
              <a:t>meliputi </a:t>
            </a:r>
            <a:r>
              <a:rPr lang="en-US" sz="2000" b="1" dirty="0">
                <a:effectLst/>
                <a:ea typeface="Calibri" panose="020F0502020204030204" charset="0"/>
              </a:rPr>
              <a:t>Pemberdayaan Berbasis </a:t>
            </a:r>
            <a:r>
              <a:rPr lang="id-ID" sz="2000" b="1" dirty="0">
                <a:effectLst/>
                <a:ea typeface="Calibri" panose="020F0502020204030204" charset="0"/>
              </a:rPr>
              <a:t>Masyarakat (</a:t>
            </a:r>
            <a:r>
              <a:rPr lang="en-US" sz="2000" b="1" dirty="0">
                <a:effectLst/>
                <a:ea typeface="Calibri" panose="020F0502020204030204" charset="0"/>
              </a:rPr>
              <a:t>PB</a:t>
            </a:r>
            <a:r>
              <a:rPr lang="id-ID" sz="2000" b="1" dirty="0">
                <a:effectLst/>
                <a:ea typeface="Calibri" panose="020F0502020204030204" charset="0"/>
              </a:rPr>
              <a:t>M), </a:t>
            </a:r>
            <a:r>
              <a:rPr lang="en-US" sz="2000" b="1" dirty="0" err="1">
                <a:effectLst/>
                <a:ea typeface="Calibri" panose="020F0502020204030204" charset="0"/>
              </a:rPr>
              <a:t>Pengabdi</a:t>
            </a:r>
            <a:r>
              <a:rPr lang="en-US" sz="2000" b="1" dirty="0">
                <a:effectLst/>
                <a:ea typeface="Calibri" panose="020F0502020204030204" charset="0"/>
              </a:rPr>
              <a:t> </a:t>
            </a:r>
            <a:r>
              <a:rPr lang="en-US" sz="2000" b="1" dirty="0" err="1">
                <a:effectLst/>
                <a:ea typeface="Calibri" panose="020F0502020204030204" charset="0"/>
              </a:rPr>
              <a:t>Pemula</a:t>
            </a:r>
            <a:r>
              <a:rPr lang="en-US" sz="2000" b="1" dirty="0">
                <a:effectLst/>
                <a:ea typeface="Calibri" panose="020F0502020204030204" charset="0"/>
              </a:rPr>
              <a:t> </a:t>
            </a:r>
            <a:r>
              <a:rPr lang="id-ID" sz="2000" b="1" dirty="0">
                <a:effectLst/>
                <a:ea typeface="Calibri" panose="020F0502020204030204" charset="0"/>
              </a:rPr>
              <a:t>(</a:t>
            </a:r>
            <a:r>
              <a:rPr lang="en-US" sz="2000" b="1" dirty="0">
                <a:effectLst/>
                <a:ea typeface="Calibri" panose="020F0502020204030204" charset="0"/>
              </a:rPr>
              <a:t>PP</a:t>
            </a:r>
            <a:r>
              <a:rPr lang="id-ID" sz="2000" b="1" dirty="0">
                <a:effectLst/>
                <a:ea typeface="Calibri" panose="020F0502020204030204" charset="0"/>
              </a:rPr>
              <a:t>), </a:t>
            </a:r>
            <a:r>
              <a:rPr lang="en-US" sz="2000" b="1" dirty="0">
                <a:effectLst/>
                <a:ea typeface="Calibri" panose="020F0502020204030204" charset="0"/>
              </a:rPr>
              <a:t>dan Pemberdayaan Masyarakat Berbasis </a:t>
            </a:r>
            <a:r>
              <a:rPr lang="en-US" sz="2000" b="1" dirty="0" err="1">
                <a:effectLst/>
                <a:ea typeface="Calibri" panose="020F0502020204030204" charset="0"/>
              </a:rPr>
              <a:t>Mahasiswa</a:t>
            </a:r>
            <a:r>
              <a:rPr lang="en-US" sz="2000" b="1" dirty="0">
                <a:effectLst/>
                <a:ea typeface="Calibri" panose="020F0502020204030204" charset="0"/>
              </a:rPr>
              <a:t> (PMM) yang </a:t>
            </a:r>
            <a:r>
              <a:rPr lang="en-US" sz="2000" b="1" dirty="0" err="1">
                <a:effectLst/>
                <a:ea typeface="Calibri" panose="020F0502020204030204" charset="0"/>
              </a:rPr>
              <a:t>bersifat</a:t>
            </a:r>
            <a:r>
              <a:rPr lang="en-US" sz="2000" b="1" dirty="0">
                <a:effectLst/>
                <a:ea typeface="Calibri" panose="020F0502020204030204" charset="0"/>
              </a:rPr>
              <a:t> mono tahun</a:t>
            </a:r>
            <a:r>
              <a:rPr lang="id-ID" sz="2000" b="1" dirty="0">
                <a:effectLst/>
                <a:ea typeface="Calibri" panose="020F0502020204030204" charset="0"/>
              </a:rPr>
              <a:t>. </a:t>
            </a:r>
            <a:endParaRPr lang="en-US" sz="2000" b="1" dirty="0">
              <a:ea typeface="Calibri" panose="020F0502020204030204" charset="0"/>
            </a:endParaRPr>
          </a:p>
          <a:p>
            <a:pPr marL="266700" indent="-266700" algn="just">
              <a:lnSpc>
                <a:spcPct val="100000"/>
              </a:lnSpc>
              <a:spcBef>
                <a:spcPts val="0"/>
              </a:spcBef>
              <a:tabLst>
                <a:tab pos="266700" algn="l"/>
              </a:tabLst>
            </a:pPr>
            <a:r>
              <a:rPr lang="en-US" sz="2000" b="1" dirty="0" err="1">
                <a:effectLst/>
                <a:ea typeface="Calibri" panose="020F0502020204030204" charset="0"/>
              </a:rPr>
              <a:t>Tujuan</a:t>
            </a:r>
            <a:r>
              <a:rPr lang="en-US" sz="2000" b="1" dirty="0">
                <a:effectLst/>
                <a:ea typeface="Calibri" panose="020F0502020204030204" charset="0"/>
              </a:rPr>
              <a:t> </a:t>
            </a:r>
            <a:r>
              <a:rPr lang="en-US" sz="2000" b="1" dirty="0" err="1">
                <a:effectLst/>
                <a:ea typeface="Calibri" panose="020F0502020204030204" charset="0"/>
              </a:rPr>
              <a:t>dari</a:t>
            </a:r>
            <a:r>
              <a:rPr lang="en-US" sz="2000" b="1" dirty="0">
                <a:effectLst/>
                <a:ea typeface="Calibri" panose="020F0502020204030204" charset="0"/>
              </a:rPr>
              <a:t> Program Pemberdayaan Berbasis Masyarakat ini </a:t>
            </a:r>
            <a:r>
              <a:rPr lang="en-US" sz="2000" b="1" dirty="0" err="1">
                <a:effectLst/>
                <a:ea typeface="Calibri" panose="020F0502020204030204" charset="0"/>
              </a:rPr>
              <a:t>adalah</a:t>
            </a:r>
            <a:endParaRPr lang="en-ID" sz="2000" b="1" dirty="0">
              <a:effectLst/>
              <a:ea typeface="Calibri" panose="020F0502020204030204" charset="0"/>
            </a:endParaRPr>
          </a:p>
          <a:p>
            <a:pPr marL="742950" marR="676910" lvl="1" indent="-285750" algn="just">
              <a:lnSpc>
                <a:spcPct val="100000"/>
              </a:lnSpc>
              <a:spcBef>
                <a:spcPts val="0"/>
              </a:spcBef>
              <a:buFont typeface="+mj-lt"/>
              <a:buAutoNum type="arabicPeriod"/>
            </a:pPr>
            <a:r>
              <a:rPr lang="id-ID" sz="2000" b="1" dirty="0">
                <a:effectLst/>
                <a:ea typeface="Times New Roman" panose="02020603050405020304" pitchFamily="18" charset="0"/>
              </a:rPr>
              <a:t>membentuk/mengembangkan sekelompok masyarakat yang mandiri secara ekonomi dan sosial;</a:t>
            </a:r>
            <a:endParaRPr lang="en-ID" sz="2000" b="1" dirty="0">
              <a:effectLst/>
              <a:ea typeface="Times New Roman" panose="02020603050405020304" pitchFamily="18" charset="0"/>
            </a:endParaRPr>
          </a:p>
          <a:p>
            <a:pPr marL="742950" marR="679450" lvl="1" indent="-285750" algn="just">
              <a:lnSpc>
                <a:spcPct val="100000"/>
              </a:lnSpc>
              <a:spcBef>
                <a:spcPts val="0"/>
              </a:spcBef>
              <a:buFont typeface="+mj-lt"/>
              <a:buAutoNum type="arabicPeriod"/>
            </a:pPr>
            <a:r>
              <a:rPr lang="id-ID" sz="2000" b="1" dirty="0">
                <a:effectLst/>
                <a:ea typeface="Times New Roman" panose="02020603050405020304" pitchFamily="18" charset="0"/>
              </a:rPr>
              <a:t>membantu menciptakan ketentraman, dan kenyamanan dalam kehidupan bermasyarakat;</a:t>
            </a:r>
            <a:endParaRPr lang="en-ID" sz="2000" b="1" dirty="0">
              <a:effectLst/>
              <a:ea typeface="Times New Roman" panose="02020603050405020304" pitchFamily="18" charset="0"/>
            </a:endParaRPr>
          </a:p>
          <a:p>
            <a:pPr marL="742950" marR="679450" lvl="1" indent="-285750" algn="just">
              <a:lnSpc>
                <a:spcPct val="100000"/>
              </a:lnSpc>
              <a:spcBef>
                <a:spcPts val="0"/>
              </a:spcBef>
              <a:buFont typeface="+mj-lt"/>
              <a:buAutoNum type="arabicPeriod"/>
            </a:pPr>
            <a:r>
              <a:rPr lang="id-ID" sz="2000" b="1" dirty="0">
                <a:effectLst/>
                <a:ea typeface="Times New Roman" panose="02020603050405020304" pitchFamily="18" charset="0"/>
              </a:rPr>
              <a:t>meningkatkan keterampilan berpikir, membaca dan menulis atau keterampilan lain yang dibutuhkan (</a:t>
            </a:r>
            <a:r>
              <a:rPr lang="id-ID" sz="2000" b="1" i="1" dirty="0">
                <a:effectLst/>
                <a:ea typeface="Times New Roman" panose="02020603050405020304" pitchFamily="18" charset="0"/>
              </a:rPr>
              <a:t>softskill</a:t>
            </a:r>
            <a:r>
              <a:rPr lang="id-ID" sz="2000" b="1" dirty="0">
                <a:effectLst/>
                <a:ea typeface="Times New Roman" panose="02020603050405020304" pitchFamily="18" charset="0"/>
              </a:rPr>
              <a:t> dan </a:t>
            </a:r>
            <a:r>
              <a:rPr lang="id-ID" sz="2000" b="1" i="1" dirty="0">
                <a:effectLst/>
                <a:ea typeface="Times New Roman" panose="02020603050405020304" pitchFamily="18" charset="0"/>
              </a:rPr>
              <a:t>hardskill</a:t>
            </a:r>
            <a:r>
              <a:rPr lang="id-ID" sz="2000" b="1" dirty="0">
                <a:effectLst/>
                <a:ea typeface="Times New Roman" panose="02020603050405020304" pitchFamily="18" charset="0"/>
              </a:rPr>
              <a:t>);</a:t>
            </a:r>
            <a:endParaRPr lang="en-ID" sz="2000" b="1" dirty="0">
              <a:effectLst/>
              <a:ea typeface="Times New Roman" panose="02020603050405020304" pitchFamily="18" charset="0"/>
            </a:endParaRPr>
          </a:p>
          <a:p>
            <a:pPr marL="742950" marR="679450" lvl="1" indent="-285750" algn="just">
              <a:lnSpc>
                <a:spcPct val="100000"/>
              </a:lnSpc>
              <a:spcBef>
                <a:spcPts val="0"/>
              </a:spcBef>
              <a:buFont typeface="+mj-lt"/>
              <a:buAutoNum type="arabicPeriod"/>
            </a:pPr>
            <a:r>
              <a:rPr lang="id-ID" sz="2000" b="1" dirty="0">
                <a:effectLst/>
                <a:ea typeface="Times New Roman" panose="02020603050405020304" pitchFamily="18" charset="0"/>
              </a:rPr>
              <a:t>khusus </a:t>
            </a:r>
            <a:r>
              <a:rPr lang="en-US" sz="2000" b="1" dirty="0">
                <a:effectLst/>
                <a:ea typeface="Times New Roman" panose="02020603050405020304" pitchFamily="18" charset="0"/>
              </a:rPr>
              <a:t>pemberdayaan berbasis </a:t>
            </a:r>
            <a:r>
              <a:rPr lang="en-US" sz="2000" b="1" dirty="0" err="1">
                <a:effectLst/>
                <a:ea typeface="Times New Roman" panose="02020603050405020304" pitchFamily="18" charset="0"/>
              </a:rPr>
              <a:t>mahasiswa</a:t>
            </a:r>
            <a:r>
              <a:rPr lang="id-ID" sz="2000" b="1" dirty="0">
                <a:effectLst/>
                <a:ea typeface="Times New Roman" panose="02020603050405020304" pitchFamily="18" charset="0"/>
              </a:rPr>
              <a:t>: mengubah pelaksanaan program dari paradigma pembangunan menjadi paradigma pemberdayaan dengan konsep </a:t>
            </a:r>
            <a:r>
              <a:rPr lang="id-ID" sz="2000" b="1" i="1" dirty="0">
                <a:effectLst/>
                <a:ea typeface="Times New Roman" panose="02020603050405020304" pitchFamily="18" charset="0"/>
              </a:rPr>
              <a:t>co-creation</a:t>
            </a:r>
            <a:r>
              <a:rPr lang="id-ID" sz="2000" b="1" dirty="0">
                <a:effectLst/>
                <a:ea typeface="Times New Roman" panose="02020603050405020304" pitchFamily="18" charset="0"/>
              </a:rPr>
              <a:t>, </a:t>
            </a:r>
            <a:r>
              <a:rPr lang="id-ID" sz="2000" b="1" i="1" dirty="0">
                <a:effectLst/>
                <a:ea typeface="Times New Roman" panose="02020603050405020304" pitchFamily="18" charset="0"/>
              </a:rPr>
              <a:t>co-financing</a:t>
            </a:r>
            <a:r>
              <a:rPr lang="id-ID" sz="2000" b="1" dirty="0">
                <a:effectLst/>
                <a:ea typeface="Times New Roman" panose="02020603050405020304" pitchFamily="18" charset="0"/>
              </a:rPr>
              <a:t> dan  </a:t>
            </a:r>
            <a:r>
              <a:rPr lang="id-ID" sz="2000" b="1" i="1" dirty="0">
                <a:effectLst/>
                <a:ea typeface="Times New Roman" panose="02020603050405020304" pitchFamily="18" charset="0"/>
              </a:rPr>
              <a:t>co-benefit</a:t>
            </a:r>
            <a:r>
              <a:rPr lang="id-ID" sz="2000" b="1" dirty="0">
                <a:effectLst/>
                <a:ea typeface="Times New Roman" panose="02020603050405020304" pitchFamily="18" charset="0"/>
              </a:rPr>
              <a:t>; dan hilirisasi hasil-hasil riset dosen yang dapat diterapkan kepada masyarakat melalui program </a:t>
            </a:r>
            <a:r>
              <a:rPr lang="en-US" sz="2000" b="1" dirty="0">
                <a:effectLst/>
                <a:ea typeface="Times New Roman" panose="02020603050405020304" pitchFamily="18" charset="0"/>
              </a:rPr>
              <a:t>pemberdayaan </a:t>
            </a:r>
            <a:r>
              <a:rPr lang="en-US" sz="2000" b="1" dirty="0" err="1">
                <a:effectLst/>
                <a:ea typeface="Times New Roman" panose="02020603050405020304" pitchFamily="18" charset="0"/>
              </a:rPr>
              <a:t>masyarakat</a:t>
            </a:r>
            <a:r>
              <a:rPr lang="en-US" sz="2000" b="1" dirty="0">
                <a:effectLst/>
                <a:ea typeface="Times New Roman" panose="02020603050405020304" pitchFamily="18" charset="0"/>
              </a:rPr>
              <a:t> berbasis </a:t>
            </a:r>
            <a:r>
              <a:rPr lang="en-US" sz="2000" b="1" dirty="0" err="1">
                <a:effectLst/>
                <a:ea typeface="Times New Roman" panose="02020603050405020304" pitchFamily="18" charset="0"/>
              </a:rPr>
              <a:t>mahasiswa</a:t>
            </a:r>
            <a:r>
              <a:rPr lang="id-ID" sz="2000" b="1" dirty="0">
                <a:effectLst/>
                <a:ea typeface="Times New Roman" panose="02020603050405020304" pitchFamily="18" charset="0"/>
              </a:rPr>
              <a:t>;</a:t>
            </a:r>
            <a:endParaRPr lang="en-ID" sz="2000" b="1" dirty="0">
              <a:effectLst/>
              <a:ea typeface="Times New Roman" panose="02020603050405020304" pitchFamily="18" charset="0"/>
            </a:endParaRPr>
          </a:p>
          <a:p>
            <a:pPr marL="0" indent="0">
              <a:lnSpc>
                <a:spcPct val="100000"/>
              </a:lnSpc>
              <a:spcBef>
                <a:spcPts val="0"/>
              </a:spcBef>
              <a:buNone/>
            </a:pPr>
            <a:endParaRPr lang="en-ID" sz="2000" b="1" dirty="0"/>
          </a:p>
        </p:txBody>
      </p:sp>
      <p:pic>
        <p:nvPicPr>
          <p:cNvPr id="4" name="Content Placeholder 6"/>
          <p:cNvPicPr>
            <a:picLocks noChangeAspect="1"/>
          </p:cNvPicPr>
          <p:nvPr/>
        </p:nvPicPr>
        <p:blipFill>
          <a:blip r:embed="rId2"/>
          <a:stretch>
            <a:fillRect/>
          </a:stretch>
        </p:blipFill>
        <p:spPr>
          <a:xfrm>
            <a:off x="10497713" y="399820"/>
            <a:ext cx="1694287" cy="650240"/>
          </a:xfrm>
          <a:prstGeom prst="rect">
            <a:avLst/>
          </a:prstGeom>
        </p:spPr>
      </p:pic>
      <p:sp>
        <p:nvSpPr>
          <p:cNvPr id="5" name="Rectangle 4"/>
          <p:cNvSpPr/>
          <p:nvPr/>
        </p:nvSpPr>
        <p:spPr>
          <a:xfrm>
            <a:off x="0" y="1310264"/>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22696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Ruang </a:t>
            </a:r>
            <a:r>
              <a:rPr lang="en-US" b="1" dirty="0" err="1">
                <a:latin typeface="+mn-lt"/>
              </a:rPr>
              <a:t>Lingkup</a:t>
            </a:r>
            <a:r>
              <a:rPr lang="en-US" b="1" dirty="0">
                <a:latin typeface="+mn-lt"/>
              </a:rPr>
              <a:t> </a:t>
            </a:r>
          </a:p>
        </p:txBody>
      </p:sp>
      <p:sp>
        <p:nvSpPr>
          <p:cNvPr id="4" name="Rectangle 3"/>
          <p:cNvSpPr/>
          <p:nvPr/>
        </p:nvSpPr>
        <p:spPr>
          <a:xfrm>
            <a:off x="0" y="1310264"/>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p:cNvSpPr txBox="1"/>
          <p:nvPr/>
        </p:nvSpPr>
        <p:spPr>
          <a:xfrm>
            <a:off x="438150" y="1810068"/>
            <a:ext cx="11315700" cy="4832092"/>
          </a:xfrm>
          <a:prstGeom prst="rect">
            <a:avLst/>
          </a:prstGeom>
          <a:solidFill>
            <a:schemeClr val="bg2"/>
          </a:solidFill>
        </p:spPr>
        <p:txBody>
          <a:bodyPr wrap="square">
            <a:spAutoFit/>
          </a:bodyPr>
          <a:lstStyle/>
          <a:p>
            <a:pPr marL="342900" marR="0" lvl="0" indent="-342900" algn="just">
              <a:spcBef>
                <a:spcPts val="0"/>
              </a:spcBef>
              <a:spcAft>
                <a:spcPts val="0"/>
              </a:spcAft>
              <a:buFont typeface="+mj-lt"/>
              <a:buAutoNum type="arabicPeriod"/>
            </a:pPr>
            <a:r>
              <a:rPr lang="id-ID" sz="2200" b="1" dirty="0">
                <a:effectLst/>
                <a:latin typeface="Calibri" panose="020F0502020204030204" charset="0"/>
                <a:ea typeface="Times New Roman" panose="02020603050405020304" pitchFamily="18" charset="0"/>
                <a:cs typeface="Calibri" panose="020F0502020204030204" charset="0"/>
              </a:rPr>
              <a:t>Pengabdi Masyarakat Pemula (PMP)</a:t>
            </a:r>
            <a:r>
              <a:rPr lang="id-ID" sz="2200" dirty="0">
                <a:effectLst/>
                <a:latin typeface="Calibri" panose="020F0502020204030204" charset="0"/>
                <a:ea typeface="Times New Roman" panose="02020603050405020304" pitchFamily="18" charset="0"/>
                <a:cs typeface="Calibri" panose="020F0502020204030204" charset="0"/>
              </a:rPr>
              <a:t>: dikhususkan kepada dosen yang berasal dari perguruan tinggi dengan klaster </a:t>
            </a:r>
            <a:r>
              <a:rPr lang="en-US" sz="2200" dirty="0" err="1">
                <a:effectLst/>
                <a:latin typeface="Calibri" panose="020F0502020204030204" charset="0"/>
                <a:ea typeface="Times New Roman" panose="02020603050405020304" pitchFamily="18" charset="0"/>
                <a:cs typeface="Calibri" panose="020F0502020204030204" charset="0"/>
              </a:rPr>
              <a:t>binaan</a:t>
            </a:r>
            <a:r>
              <a:rPr lang="en-US" sz="2200" dirty="0">
                <a:effectLst/>
                <a:latin typeface="Calibri" panose="020F0502020204030204" charset="0"/>
                <a:ea typeface="Times New Roman" panose="02020603050405020304" pitchFamily="18" charset="0"/>
                <a:cs typeface="Calibri" panose="020F0502020204030204" charset="0"/>
              </a:rPr>
              <a:t> dan non </a:t>
            </a:r>
            <a:r>
              <a:rPr lang="en-US" sz="2200" dirty="0" err="1">
                <a:effectLst/>
                <a:latin typeface="Calibri" panose="020F0502020204030204" charset="0"/>
                <a:ea typeface="Times New Roman" panose="02020603050405020304" pitchFamily="18" charset="0"/>
                <a:cs typeface="Calibri" panose="020F0502020204030204" charset="0"/>
              </a:rPr>
              <a:t>klaster</a:t>
            </a:r>
            <a:r>
              <a:rPr lang="id-ID" sz="2200" dirty="0">
                <a:effectLst/>
                <a:latin typeface="Calibri" panose="020F0502020204030204" charset="0"/>
                <a:ea typeface="Times New Roman" panose="02020603050405020304" pitchFamily="18" charset="0"/>
                <a:cs typeface="Calibri" panose="020F0502020204030204" charset="0"/>
              </a:rPr>
              <a:t>. Memiliki tujuan untuk memberdayakan mitra dari kelompok masyarakat umum, kelompok masyarakat yang bergerak dalam bidang ekonomi dan kelompok masyarakat yang belajar berwirausaha dengan durasi minimal 6 bulan.</a:t>
            </a:r>
            <a:endParaRPr lang="en-US" sz="2200"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id-ID" sz="2200" b="1" dirty="0">
                <a:effectLst/>
                <a:latin typeface="Calibri" panose="020F0502020204030204" charset="0"/>
                <a:ea typeface="Times New Roman" panose="02020603050405020304" pitchFamily="18" charset="0"/>
                <a:cs typeface="Calibri" panose="020F0502020204030204" charset="0"/>
              </a:rPr>
              <a:t>Kemitraan Masyarakat (PK</a:t>
            </a:r>
            <a:r>
              <a:rPr lang="en-US" sz="2200" b="1" dirty="0">
                <a:effectLst/>
                <a:latin typeface="Calibri" panose="020F0502020204030204" charset="0"/>
                <a:ea typeface="Times New Roman" panose="02020603050405020304" pitchFamily="18" charset="0"/>
                <a:cs typeface="Calibri" panose="020F0502020204030204" charset="0"/>
              </a:rPr>
              <a:t>M</a:t>
            </a:r>
            <a:r>
              <a:rPr lang="id-ID" sz="2200" b="1" dirty="0">
                <a:effectLst/>
                <a:latin typeface="Calibri" panose="020F0502020204030204" charset="0"/>
                <a:ea typeface="Times New Roman" panose="02020603050405020304" pitchFamily="18" charset="0"/>
                <a:cs typeface="Calibri" panose="020F0502020204030204" charset="0"/>
              </a:rPr>
              <a:t>)</a:t>
            </a:r>
            <a:r>
              <a:rPr lang="id-ID" sz="2200" dirty="0">
                <a:effectLst/>
                <a:latin typeface="Calibri" panose="020F0502020204030204" charset="0"/>
                <a:ea typeface="Times New Roman" panose="02020603050405020304" pitchFamily="18" charset="0"/>
                <a:cs typeface="Calibri" panose="020F0502020204030204" charset="0"/>
              </a:rPr>
              <a:t>: dikhususkan kepada </a:t>
            </a:r>
            <a:r>
              <a:rPr lang="en-US" sz="2200" dirty="0" err="1">
                <a:effectLst/>
                <a:latin typeface="Calibri" panose="020F0502020204030204" charset="0"/>
                <a:ea typeface="Times New Roman" panose="02020603050405020304" pitchFamily="18" charset="0"/>
                <a:cs typeface="Calibri" panose="020F0502020204030204" charset="0"/>
              </a:rPr>
              <a:t>kolaborasi</a:t>
            </a:r>
            <a:r>
              <a:rPr lang="en-US" sz="2200" dirty="0">
                <a:effectLst/>
                <a:latin typeface="Calibri" panose="020F0502020204030204" charset="0"/>
                <a:ea typeface="Times New Roman" panose="02020603050405020304" pitchFamily="18" charset="0"/>
                <a:cs typeface="Calibri" panose="020F0502020204030204" charset="0"/>
              </a:rPr>
              <a:t> </a:t>
            </a:r>
            <a:r>
              <a:rPr lang="id-ID" sz="2200" dirty="0">
                <a:effectLst/>
                <a:latin typeface="Calibri" panose="020F0502020204030204" charset="0"/>
                <a:ea typeface="Times New Roman" panose="02020603050405020304" pitchFamily="18" charset="0"/>
                <a:cs typeface="Calibri" panose="020F0502020204030204" charset="0"/>
              </a:rPr>
              <a:t>dosen yang berasal dari perguruan tinggi dengan klaster </a:t>
            </a:r>
            <a:r>
              <a:rPr lang="en-US" sz="2200" dirty="0" err="1">
                <a:effectLst/>
                <a:latin typeface="Calibri" panose="020F0502020204030204" charset="0"/>
                <a:ea typeface="Times New Roman" panose="02020603050405020304" pitchFamily="18" charset="0"/>
                <a:cs typeface="Calibri" panose="020F0502020204030204" charset="0"/>
              </a:rPr>
              <a:t>utama</a:t>
            </a:r>
            <a:r>
              <a:rPr lang="en-US" sz="2200" dirty="0">
                <a:effectLst/>
                <a:latin typeface="Calibri" panose="020F0502020204030204" charset="0"/>
                <a:ea typeface="Times New Roman" panose="02020603050405020304" pitchFamily="18" charset="0"/>
                <a:cs typeface="Calibri" panose="020F0502020204030204" charset="0"/>
              </a:rPr>
              <a:t>, </a:t>
            </a:r>
            <a:r>
              <a:rPr lang="en-US" sz="2200" dirty="0" err="1">
                <a:effectLst/>
                <a:latin typeface="Calibri" panose="020F0502020204030204" charset="0"/>
                <a:ea typeface="Times New Roman" panose="02020603050405020304" pitchFamily="18" charset="0"/>
                <a:cs typeface="Calibri" panose="020F0502020204030204" charset="0"/>
              </a:rPr>
              <a:t>madya</a:t>
            </a:r>
            <a:r>
              <a:rPr lang="en-US" sz="2200" dirty="0">
                <a:effectLst/>
                <a:latin typeface="Calibri" panose="020F0502020204030204" charset="0"/>
                <a:ea typeface="Times New Roman" panose="02020603050405020304" pitchFamily="18" charset="0"/>
                <a:cs typeface="Calibri" panose="020F0502020204030204" charset="0"/>
              </a:rPr>
              <a:t>, </a:t>
            </a:r>
            <a:r>
              <a:rPr lang="en-US" sz="2200" dirty="0" err="1">
                <a:effectLst/>
                <a:latin typeface="Calibri" panose="020F0502020204030204" charset="0"/>
                <a:ea typeface="Times New Roman" panose="02020603050405020304" pitchFamily="18" charset="0"/>
                <a:cs typeface="Calibri" panose="020F0502020204030204" charset="0"/>
              </a:rPr>
              <a:t>pratama</a:t>
            </a:r>
            <a:r>
              <a:rPr lang="en-US" sz="2200" dirty="0">
                <a:effectLst/>
                <a:latin typeface="Calibri" panose="020F0502020204030204" charset="0"/>
                <a:ea typeface="Times New Roman" panose="02020603050405020304" pitchFamily="18" charset="0"/>
                <a:cs typeface="Calibri" panose="020F0502020204030204" charset="0"/>
              </a:rPr>
              <a:t> dan </a:t>
            </a:r>
            <a:r>
              <a:rPr lang="en-US" sz="2200" dirty="0" err="1">
                <a:effectLst/>
                <a:latin typeface="Calibri" panose="020F0502020204030204" charset="0"/>
                <a:ea typeface="Times New Roman" panose="02020603050405020304" pitchFamily="18" charset="0"/>
                <a:cs typeface="Calibri" panose="020F0502020204030204" charset="0"/>
              </a:rPr>
              <a:t>binaan</a:t>
            </a:r>
            <a:r>
              <a:rPr lang="en-US" sz="2200" dirty="0">
                <a:effectLst/>
                <a:latin typeface="Calibri" panose="020F0502020204030204" charset="0"/>
                <a:ea typeface="Times New Roman" panose="02020603050405020304" pitchFamily="18" charset="0"/>
                <a:cs typeface="Calibri" panose="020F0502020204030204" charset="0"/>
              </a:rPr>
              <a:t> pada wilayah yang </a:t>
            </a:r>
            <a:r>
              <a:rPr lang="en-US" sz="2200" dirty="0" err="1">
                <a:effectLst/>
                <a:latin typeface="Calibri" panose="020F0502020204030204" charset="0"/>
                <a:ea typeface="Times New Roman" panose="02020603050405020304" pitchFamily="18" charset="0"/>
                <a:cs typeface="Calibri" panose="020F0502020204030204" charset="0"/>
              </a:rPr>
              <a:t>sama</a:t>
            </a:r>
            <a:r>
              <a:rPr lang="id-ID" sz="2200" dirty="0">
                <a:effectLst/>
                <a:latin typeface="Calibri" panose="020F0502020204030204" charset="0"/>
                <a:ea typeface="Times New Roman" panose="02020603050405020304" pitchFamily="18" charset="0"/>
                <a:cs typeface="Calibri" panose="020F0502020204030204" charset="0"/>
              </a:rPr>
              <a:t>. Memiliki tujuan untuk memberdayakan mitra dari kelompok masyarakat umum, kelompok masyarakat yang bergerak dalam bidang ekonomi dan kelompok masyarakat yang belajar berwirausaha dengan durasi minimal 8 bulan.</a:t>
            </a:r>
            <a:endParaRPr lang="en-US" sz="2200"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id-ID" sz="2200" b="1" dirty="0">
                <a:effectLst/>
                <a:latin typeface="Calibri" panose="020F0502020204030204" charset="0"/>
                <a:ea typeface="Times New Roman" panose="02020603050405020304" pitchFamily="18" charset="0"/>
                <a:cs typeface="Calibri" panose="020F0502020204030204" charset="0"/>
              </a:rPr>
              <a:t>Pemberdayaan Masyarakat oleh Mahasiswa (PMM)</a:t>
            </a:r>
            <a:r>
              <a:rPr lang="id-ID" sz="2200" dirty="0">
                <a:effectLst/>
                <a:latin typeface="Calibri" panose="020F0502020204030204" charset="0"/>
                <a:ea typeface="Times New Roman" panose="02020603050405020304" pitchFamily="18" charset="0"/>
                <a:cs typeface="Calibri" panose="020F0502020204030204" charset="0"/>
              </a:rPr>
              <a:t>: dikhususkan kepada </a:t>
            </a:r>
            <a:r>
              <a:rPr lang="en-US" sz="2200" dirty="0" err="1">
                <a:effectLst/>
                <a:latin typeface="Calibri" panose="020F0502020204030204" charset="0"/>
                <a:ea typeface="Times New Roman" panose="02020603050405020304" pitchFamily="18" charset="0"/>
                <a:cs typeface="Calibri" panose="020F0502020204030204" charset="0"/>
              </a:rPr>
              <a:t>kolaborasi</a:t>
            </a:r>
            <a:r>
              <a:rPr lang="en-US" sz="2200" dirty="0">
                <a:effectLst/>
                <a:latin typeface="Calibri" panose="020F0502020204030204" charset="0"/>
                <a:ea typeface="Times New Roman" panose="02020603050405020304" pitchFamily="18" charset="0"/>
                <a:cs typeface="Calibri" panose="020F0502020204030204" charset="0"/>
              </a:rPr>
              <a:t> </a:t>
            </a:r>
            <a:r>
              <a:rPr lang="id-ID" sz="2200" dirty="0">
                <a:effectLst/>
                <a:latin typeface="Calibri" panose="020F0502020204030204" charset="0"/>
                <a:ea typeface="Times New Roman" panose="02020603050405020304" pitchFamily="18" charset="0"/>
                <a:cs typeface="Calibri" panose="020F0502020204030204" charset="0"/>
              </a:rPr>
              <a:t>dosen yang berasal dari perguruan tinggi dengan klaster </a:t>
            </a:r>
            <a:r>
              <a:rPr lang="en-US" sz="2200" dirty="0" err="1">
                <a:effectLst/>
                <a:latin typeface="Calibri" panose="020F0502020204030204" charset="0"/>
                <a:ea typeface="Times New Roman" panose="02020603050405020304" pitchFamily="18" charset="0"/>
                <a:cs typeface="Calibri" panose="020F0502020204030204" charset="0"/>
              </a:rPr>
              <a:t>utama</a:t>
            </a:r>
            <a:r>
              <a:rPr lang="en-US" sz="2200" dirty="0">
                <a:effectLst/>
                <a:latin typeface="Calibri" panose="020F0502020204030204" charset="0"/>
                <a:ea typeface="Times New Roman" panose="02020603050405020304" pitchFamily="18" charset="0"/>
                <a:cs typeface="Calibri" panose="020F0502020204030204" charset="0"/>
              </a:rPr>
              <a:t>, </a:t>
            </a:r>
            <a:r>
              <a:rPr lang="en-US" sz="2200" dirty="0" err="1">
                <a:effectLst/>
                <a:latin typeface="Calibri" panose="020F0502020204030204" charset="0"/>
                <a:ea typeface="Times New Roman" panose="02020603050405020304" pitchFamily="18" charset="0"/>
                <a:cs typeface="Calibri" panose="020F0502020204030204" charset="0"/>
              </a:rPr>
              <a:t>madya</a:t>
            </a:r>
            <a:r>
              <a:rPr lang="en-US" sz="2200" dirty="0">
                <a:effectLst/>
                <a:latin typeface="Calibri" panose="020F0502020204030204" charset="0"/>
                <a:ea typeface="Times New Roman" panose="02020603050405020304" pitchFamily="18" charset="0"/>
                <a:cs typeface="Calibri" panose="020F0502020204030204" charset="0"/>
              </a:rPr>
              <a:t>, </a:t>
            </a:r>
            <a:r>
              <a:rPr lang="en-US" sz="2200" dirty="0" err="1">
                <a:effectLst/>
                <a:latin typeface="Calibri" panose="020F0502020204030204" charset="0"/>
                <a:ea typeface="Times New Roman" panose="02020603050405020304" pitchFamily="18" charset="0"/>
                <a:cs typeface="Calibri" panose="020F0502020204030204" charset="0"/>
              </a:rPr>
              <a:t>pratama</a:t>
            </a:r>
            <a:r>
              <a:rPr lang="en-US" sz="2200" dirty="0">
                <a:effectLst/>
                <a:latin typeface="Calibri" panose="020F0502020204030204" charset="0"/>
                <a:ea typeface="Times New Roman" panose="02020603050405020304" pitchFamily="18" charset="0"/>
                <a:cs typeface="Calibri" panose="020F0502020204030204" charset="0"/>
              </a:rPr>
              <a:t> dan </a:t>
            </a:r>
            <a:r>
              <a:rPr lang="en-US" sz="2200" dirty="0" err="1">
                <a:effectLst/>
                <a:latin typeface="Calibri" panose="020F0502020204030204" charset="0"/>
                <a:ea typeface="Times New Roman" panose="02020603050405020304" pitchFamily="18" charset="0"/>
                <a:cs typeface="Calibri" panose="020F0502020204030204" charset="0"/>
              </a:rPr>
              <a:t>binaan</a:t>
            </a:r>
            <a:r>
              <a:rPr lang="en-US" sz="2200" dirty="0">
                <a:effectLst/>
                <a:latin typeface="Calibri" panose="020F0502020204030204" charset="0"/>
                <a:ea typeface="Times New Roman" panose="02020603050405020304" pitchFamily="18" charset="0"/>
                <a:cs typeface="Calibri" panose="020F0502020204030204" charset="0"/>
              </a:rPr>
              <a:t> pada wilayah yang </a:t>
            </a:r>
            <a:r>
              <a:rPr lang="en-US" sz="2200" dirty="0" err="1">
                <a:effectLst/>
                <a:latin typeface="Calibri" panose="020F0502020204030204" charset="0"/>
                <a:ea typeface="Times New Roman" panose="02020603050405020304" pitchFamily="18" charset="0"/>
                <a:cs typeface="Calibri" panose="020F0502020204030204" charset="0"/>
              </a:rPr>
              <a:t>sama</a:t>
            </a:r>
            <a:r>
              <a:rPr lang="en-US" sz="2200" dirty="0">
                <a:effectLst/>
                <a:latin typeface="Calibri" panose="020F0502020204030204" charset="0"/>
                <a:ea typeface="Times New Roman" panose="02020603050405020304" pitchFamily="18" charset="0"/>
                <a:cs typeface="Calibri" panose="020F0502020204030204" charset="0"/>
              </a:rPr>
              <a:t> yang </a:t>
            </a:r>
            <a:r>
              <a:rPr lang="en-US" sz="2200" dirty="0" err="1">
                <a:effectLst/>
                <a:latin typeface="Calibri" panose="020F0502020204030204" charset="0"/>
                <a:ea typeface="Times New Roman" panose="02020603050405020304" pitchFamily="18" charset="0"/>
                <a:cs typeface="Calibri" panose="020F0502020204030204" charset="0"/>
              </a:rPr>
              <a:t>memiliki</a:t>
            </a:r>
            <a:r>
              <a:rPr lang="en-US" sz="2200" dirty="0">
                <a:effectLst/>
                <a:latin typeface="Calibri" panose="020F0502020204030204" charset="0"/>
                <a:ea typeface="Times New Roman" panose="02020603050405020304" pitchFamily="18" charset="0"/>
                <a:cs typeface="Calibri" panose="020F0502020204030204" charset="0"/>
              </a:rPr>
              <a:t> program KKN (</a:t>
            </a:r>
            <a:r>
              <a:rPr lang="en-US" sz="2200" dirty="0" err="1">
                <a:effectLst/>
                <a:latin typeface="Calibri" panose="020F0502020204030204" charset="0"/>
                <a:ea typeface="Times New Roman" panose="02020603050405020304" pitchFamily="18" charset="0"/>
                <a:cs typeface="Calibri" panose="020F0502020204030204" charset="0"/>
              </a:rPr>
              <a:t>Kuliah</a:t>
            </a:r>
            <a:r>
              <a:rPr lang="en-US" sz="2200" dirty="0">
                <a:effectLst/>
                <a:latin typeface="Calibri" panose="020F0502020204030204" charset="0"/>
                <a:ea typeface="Times New Roman" panose="02020603050405020304" pitchFamily="18" charset="0"/>
                <a:cs typeface="Calibri" panose="020F0502020204030204" charset="0"/>
              </a:rPr>
              <a:t> </a:t>
            </a:r>
            <a:r>
              <a:rPr lang="en-US" sz="2200" dirty="0" err="1">
                <a:effectLst/>
                <a:latin typeface="Calibri" panose="020F0502020204030204" charset="0"/>
                <a:ea typeface="Times New Roman" panose="02020603050405020304" pitchFamily="18" charset="0"/>
                <a:cs typeface="Calibri" panose="020F0502020204030204" charset="0"/>
              </a:rPr>
              <a:t>Kerja</a:t>
            </a:r>
            <a:r>
              <a:rPr lang="en-US" sz="2200" dirty="0">
                <a:effectLst/>
                <a:latin typeface="Calibri" panose="020F0502020204030204" charset="0"/>
                <a:ea typeface="Times New Roman" panose="02020603050405020304" pitchFamily="18" charset="0"/>
                <a:cs typeface="Calibri" panose="020F0502020204030204" charset="0"/>
              </a:rPr>
              <a:t> </a:t>
            </a:r>
            <a:r>
              <a:rPr lang="en-US" sz="2200" dirty="0" err="1">
                <a:effectLst/>
                <a:latin typeface="Calibri" panose="020F0502020204030204" charset="0"/>
                <a:ea typeface="Times New Roman" panose="02020603050405020304" pitchFamily="18" charset="0"/>
                <a:cs typeface="Calibri" panose="020F0502020204030204" charset="0"/>
              </a:rPr>
              <a:t>Nyata</a:t>
            </a:r>
            <a:r>
              <a:rPr lang="en-US" sz="2200" dirty="0">
                <a:effectLst/>
                <a:latin typeface="Calibri" panose="020F0502020204030204" charset="0"/>
                <a:ea typeface="Times New Roman" panose="02020603050405020304" pitchFamily="18" charset="0"/>
                <a:cs typeface="Calibri" panose="020F0502020204030204" charset="0"/>
              </a:rPr>
              <a:t>)</a:t>
            </a:r>
            <a:r>
              <a:rPr lang="id-ID" sz="2200" dirty="0">
                <a:effectLst/>
                <a:latin typeface="Calibri" panose="020F0502020204030204" charset="0"/>
                <a:ea typeface="Times New Roman" panose="02020603050405020304" pitchFamily="18" charset="0"/>
                <a:cs typeface="Calibri" panose="020F0502020204030204" charset="0"/>
              </a:rPr>
              <a:t>. Memiliki tujuan untuk meningkatkan simpati dan empati kepedulian mahasiswa kepada masyarakat dengan durasi minimal 6 bulan.</a:t>
            </a:r>
            <a:endParaRPr lang="en-US" sz="2200" dirty="0">
              <a:effectLst/>
              <a:latin typeface="Calibri" panose="020F0502020204030204" charset="0"/>
              <a:ea typeface="Times New Roman" panose="02020603050405020304" pitchFamily="18" charset="0"/>
              <a:cs typeface="Calibri" panose="020F0502020204030204" charset="0"/>
            </a:endParaRPr>
          </a:p>
        </p:txBody>
      </p:sp>
      <p:pic>
        <p:nvPicPr>
          <p:cNvPr id="3" name="Content Placeholder 6"/>
          <p:cNvPicPr>
            <a:picLocks noChangeAspect="1"/>
          </p:cNvPicPr>
          <p:nvPr/>
        </p:nvPicPr>
        <p:blipFill>
          <a:blip r:embed="rId2"/>
          <a:stretch>
            <a:fillRect/>
          </a:stretch>
        </p:blipFill>
        <p:spPr>
          <a:xfrm>
            <a:off x="9469520" y="242588"/>
            <a:ext cx="2362327" cy="906623"/>
          </a:xfrm>
          <a:prstGeom prst="rect">
            <a:avLst/>
          </a:prstGeom>
        </p:spPr>
      </p:pic>
    </p:spTree>
    <p:extLst>
      <p:ext uri="{BB962C8B-B14F-4D97-AF65-F5344CB8AC3E}">
        <p14:creationId xmlns:p14="http://schemas.microsoft.com/office/powerpoint/2010/main" val="3457603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mn-lt"/>
              </a:rPr>
              <a:t>Tujuan</a:t>
            </a:r>
            <a:r>
              <a:rPr lang="en-US" b="1" dirty="0">
                <a:latin typeface="+mn-lt"/>
              </a:rPr>
              <a:t> Skema </a:t>
            </a:r>
          </a:p>
        </p:txBody>
      </p:sp>
      <p:sp>
        <p:nvSpPr>
          <p:cNvPr id="4" name="Rectangle 3"/>
          <p:cNvSpPr/>
          <p:nvPr/>
        </p:nvSpPr>
        <p:spPr>
          <a:xfrm>
            <a:off x="0" y="1310264"/>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p:cNvSpPr txBox="1"/>
          <p:nvPr/>
        </p:nvSpPr>
        <p:spPr>
          <a:xfrm>
            <a:off x="633412" y="1814513"/>
            <a:ext cx="10925175" cy="4154984"/>
          </a:xfrm>
          <a:prstGeom prst="rect">
            <a:avLst/>
          </a:prstGeom>
          <a:solidFill>
            <a:schemeClr val="bg2"/>
          </a:solidFill>
        </p:spPr>
        <p:txBody>
          <a:bodyPr wrap="square">
            <a:spAutoFit/>
          </a:bodyPr>
          <a:lstStyle/>
          <a:p>
            <a:pPr marL="342900" marR="0" lvl="0" indent="-342900" algn="just">
              <a:spcBef>
                <a:spcPts val="0"/>
              </a:spcBef>
              <a:spcAft>
                <a:spcPts val="0"/>
              </a:spcAft>
              <a:buFont typeface="+mj-lt"/>
              <a:buAutoNum type="arabicPeriod"/>
            </a:pPr>
            <a:r>
              <a:rPr lang="id-ID" sz="2400" b="1" dirty="0">
                <a:effectLst/>
                <a:ea typeface="Times New Roman" panose="02020603050405020304" pitchFamily="18" charset="0"/>
              </a:rPr>
              <a:t>membentuk/mengembangkan sekelompok masyarakat yang mandiri secara ekonomi dan sosial;</a:t>
            </a:r>
            <a:endParaRPr lang="en-US" sz="2400" b="1" dirty="0">
              <a:effectLst/>
              <a:ea typeface="Times New Roman" panose="02020603050405020304" pitchFamily="18" charset="0"/>
            </a:endParaRPr>
          </a:p>
          <a:p>
            <a:pPr marL="342900" marR="0" lvl="0" indent="-342900" algn="just">
              <a:spcBef>
                <a:spcPts val="0"/>
              </a:spcBef>
              <a:spcAft>
                <a:spcPts val="0"/>
              </a:spcAft>
              <a:buFont typeface="+mj-lt"/>
              <a:buAutoNum type="arabicPeriod"/>
            </a:pPr>
            <a:r>
              <a:rPr lang="id-ID" sz="2400" b="1" dirty="0">
                <a:effectLst/>
                <a:ea typeface="Times New Roman" panose="02020603050405020304" pitchFamily="18" charset="0"/>
              </a:rPr>
              <a:t>membantu menciptakan ketentraman, dan kenyamanan dalam kehidupan bermasyarakat;</a:t>
            </a:r>
            <a:endParaRPr lang="en-US" sz="2400" b="1" dirty="0">
              <a:effectLst/>
              <a:ea typeface="Times New Roman" panose="02020603050405020304" pitchFamily="18" charset="0"/>
            </a:endParaRPr>
          </a:p>
          <a:p>
            <a:pPr marL="342900" marR="0" lvl="0" indent="-342900" algn="just">
              <a:spcBef>
                <a:spcPts val="0"/>
              </a:spcBef>
              <a:spcAft>
                <a:spcPts val="0"/>
              </a:spcAft>
              <a:buFont typeface="+mj-lt"/>
              <a:buAutoNum type="arabicPeriod"/>
            </a:pPr>
            <a:r>
              <a:rPr lang="id-ID" sz="2400" b="1" dirty="0">
                <a:effectLst/>
                <a:ea typeface="Times New Roman" panose="02020603050405020304" pitchFamily="18" charset="0"/>
              </a:rPr>
              <a:t>meningkatkan keterampilan berpikir, membaca dan menulis atau keterampilan lain yang dibutuhkan (</a:t>
            </a:r>
            <a:r>
              <a:rPr lang="id-ID" sz="2400" b="1" i="1" dirty="0">
                <a:effectLst/>
                <a:ea typeface="Times New Roman" panose="02020603050405020304" pitchFamily="18" charset="0"/>
              </a:rPr>
              <a:t>softskill</a:t>
            </a:r>
            <a:r>
              <a:rPr lang="id-ID" sz="2400" b="1" dirty="0">
                <a:effectLst/>
                <a:ea typeface="Times New Roman" panose="02020603050405020304" pitchFamily="18" charset="0"/>
              </a:rPr>
              <a:t> dan </a:t>
            </a:r>
            <a:r>
              <a:rPr lang="id-ID" sz="2400" b="1" i="1" dirty="0">
                <a:effectLst/>
                <a:ea typeface="Times New Roman" panose="02020603050405020304" pitchFamily="18" charset="0"/>
              </a:rPr>
              <a:t>hardskill</a:t>
            </a:r>
            <a:r>
              <a:rPr lang="id-ID" sz="2400" b="1" dirty="0">
                <a:effectLst/>
                <a:ea typeface="Times New Roman" panose="02020603050405020304" pitchFamily="18" charset="0"/>
              </a:rPr>
              <a:t>);</a:t>
            </a:r>
            <a:endParaRPr lang="en-US" sz="2400" b="1" dirty="0">
              <a:effectLst/>
              <a:ea typeface="Times New Roman" panose="02020603050405020304" pitchFamily="18" charset="0"/>
            </a:endParaRPr>
          </a:p>
          <a:p>
            <a:pPr marL="342900" marR="0" lvl="0" indent="-342900" algn="just">
              <a:spcBef>
                <a:spcPts val="0"/>
              </a:spcBef>
              <a:spcAft>
                <a:spcPts val="0"/>
              </a:spcAft>
              <a:buFont typeface="+mj-lt"/>
              <a:buAutoNum type="arabicPeriod"/>
            </a:pPr>
            <a:r>
              <a:rPr lang="id-ID" sz="2400" b="1" dirty="0">
                <a:effectLst/>
                <a:ea typeface="Times New Roman" panose="02020603050405020304" pitchFamily="18" charset="0"/>
              </a:rPr>
              <a:t>khusus pemberdayaan berbasis mahasiswa: mengubah pelaksanaan program dari paradigma pembangunan menjadi paradigma pemberdayaan dengan konsep </a:t>
            </a:r>
            <a:r>
              <a:rPr lang="id-ID" sz="2400" b="1" i="1" dirty="0">
                <a:effectLst/>
                <a:ea typeface="Times New Roman" panose="02020603050405020304" pitchFamily="18" charset="0"/>
              </a:rPr>
              <a:t>co-creation</a:t>
            </a:r>
            <a:r>
              <a:rPr lang="id-ID" sz="2400" b="1" dirty="0">
                <a:effectLst/>
                <a:ea typeface="Times New Roman" panose="02020603050405020304" pitchFamily="18" charset="0"/>
              </a:rPr>
              <a:t>, </a:t>
            </a:r>
            <a:r>
              <a:rPr lang="id-ID" sz="2400" b="1" i="1" dirty="0">
                <a:effectLst/>
                <a:ea typeface="Times New Roman" panose="02020603050405020304" pitchFamily="18" charset="0"/>
              </a:rPr>
              <a:t>co-financing</a:t>
            </a:r>
            <a:r>
              <a:rPr lang="id-ID" sz="2400" b="1" dirty="0">
                <a:effectLst/>
                <a:ea typeface="Times New Roman" panose="02020603050405020304" pitchFamily="18" charset="0"/>
              </a:rPr>
              <a:t> dan  </a:t>
            </a:r>
            <a:r>
              <a:rPr lang="id-ID" sz="2400" b="1" i="1" dirty="0">
                <a:effectLst/>
                <a:ea typeface="Times New Roman" panose="02020603050405020304" pitchFamily="18" charset="0"/>
              </a:rPr>
              <a:t>co-benefit</a:t>
            </a:r>
            <a:r>
              <a:rPr lang="id-ID" sz="2400" b="1" dirty="0">
                <a:effectLst/>
                <a:ea typeface="Times New Roman" panose="02020603050405020304" pitchFamily="18" charset="0"/>
              </a:rPr>
              <a:t>; dan hilirisasi hasil-hasil riset dosen yang dapat diterapkan kepada masyarakat melalui program pemberdayaan masyarakat berbasis mahasiswa.</a:t>
            </a:r>
            <a:endParaRPr lang="en-US" sz="2400" b="1" dirty="0">
              <a:effectLst/>
              <a:ea typeface="Times New Roman" panose="02020603050405020304" pitchFamily="18" charset="0"/>
            </a:endParaRPr>
          </a:p>
        </p:txBody>
      </p:sp>
      <p:pic>
        <p:nvPicPr>
          <p:cNvPr id="3" name="Content Placeholder 6"/>
          <p:cNvPicPr>
            <a:picLocks noChangeAspect="1"/>
          </p:cNvPicPr>
          <p:nvPr/>
        </p:nvPicPr>
        <p:blipFill>
          <a:blip r:embed="rId2"/>
          <a:stretch>
            <a:fillRect/>
          </a:stretch>
        </p:blipFill>
        <p:spPr>
          <a:xfrm>
            <a:off x="9469520" y="242588"/>
            <a:ext cx="2362327" cy="906623"/>
          </a:xfrm>
          <a:prstGeom prst="rect">
            <a:avLst/>
          </a:prstGeom>
        </p:spPr>
      </p:pic>
    </p:spTree>
    <p:extLst>
      <p:ext uri="{BB962C8B-B14F-4D97-AF65-F5344CB8AC3E}">
        <p14:creationId xmlns:p14="http://schemas.microsoft.com/office/powerpoint/2010/main" val="478171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Luaran</a:t>
            </a:r>
            <a:r>
              <a:rPr lang="en-US" b="1" dirty="0"/>
              <a:t> PPBM</a:t>
            </a:r>
            <a:endParaRPr lang="en-ID" b="1" dirty="0"/>
          </a:p>
        </p:txBody>
      </p:sp>
      <p:sp>
        <p:nvSpPr>
          <p:cNvPr id="3" name="Content Placeholder 2"/>
          <p:cNvSpPr>
            <a:spLocks noGrp="1"/>
          </p:cNvSpPr>
          <p:nvPr>
            <p:ph idx="1"/>
          </p:nvPr>
        </p:nvSpPr>
        <p:spPr>
          <a:xfrm>
            <a:off x="838200" y="1825625"/>
            <a:ext cx="10944225" cy="4667250"/>
          </a:xfrm>
          <a:solidFill>
            <a:schemeClr val="bg2"/>
          </a:solidFill>
        </p:spPr>
        <p:txBody>
          <a:bodyPr>
            <a:noAutofit/>
          </a:bodyPr>
          <a:lstStyle/>
          <a:p>
            <a:pPr marL="0" marR="696595" indent="0" algn="just">
              <a:lnSpc>
                <a:spcPct val="100000"/>
              </a:lnSpc>
              <a:spcBef>
                <a:spcPts val="0"/>
              </a:spcBef>
              <a:spcAft>
                <a:spcPts val="0"/>
              </a:spcAft>
              <a:buNone/>
              <a:tabLst>
                <a:tab pos="1619885" algn="l"/>
                <a:tab pos="1620520" algn="l"/>
              </a:tabLst>
            </a:pPr>
            <a:r>
              <a:rPr lang="id-ID" sz="2000" b="1" dirty="0">
                <a:effectLst/>
                <a:ea typeface="Calibri" panose="020F0502020204030204" charset="0"/>
              </a:rPr>
              <a:t>Luaran </a:t>
            </a:r>
            <a:r>
              <a:rPr lang="id-ID" sz="2000" b="1" dirty="0">
                <a:solidFill>
                  <a:srgbClr val="000000"/>
                </a:solidFill>
                <a:effectLst/>
                <a:ea typeface="Calibri" panose="020F0502020204030204" charset="0"/>
              </a:rPr>
              <a:t>wajib </a:t>
            </a:r>
            <a:r>
              <a:rPr lang="en-US" sz="2000" b="1" dirty="0">
                <a:solidFill>
                  <a:srgbClr val="000000"/>
                </a:solidFill>
                <a:effectLst/>
                <a:ea typeface="Calibri" panose="020F0502020204030204" charset="0"/>
              </a:rPr>
              <a:t>Program Pemberdayaan Berbasis Masyarakat </a:t>
            </a:r>
            <a:r>
              <a:rPr lang="id-ID" sz="2000" b="1" dirty="0">
                <a:solidFill>
                  <a:srgbClr val="000000"/>
                </a:solidFill>
                <a:effectLst/>
                <a:ea typeface="Calibri" panose="020F0502020204030204" charset="0"/>
              </a:rPr>
              <a:t>sebagai berikut:</a:t>
            </a:r>
            <a:endParaRPr lang="en-ID" sz="2000" b="1" dirty="0">
              <a:effectLst/>
              <a:ea typeface="Calibri" panose="020F0502020204030204" charset="0"/>
            </a:endParaRPr>
          </a:p>
          <a:p>
            <a:pPr marL="342900" marR="696595" lvl="0" indent="-342900" algn="just">
              <a:lnSpc>
                <a:spcPct val="100000"/>
              </a:lnSpc>
              <a:spcBef>
                <a:spcPts val="0"/>
              </a:spcBef>
              <a:spcAft>
                <a:spcPts val="0"/>
              </a:spcAft>
              <a:buFont typeface="+mj-lt"/>
              <a:buAutoNum type="arabicPeriod"/>
            </a:pPr>
            <a:r>
              <a:rPr lang="id-ID" sz="2000" b="1" dirty="0">
                <a:solidFill>
                  <a:srgbClr val="000000"/>
                </a:solidFill>
                <a:effectLst/>
                <a:ea typeface="Times New Roman" panose="02020603050405020304" pitchFamily="18" charset="0"/>
              </a:rPr>
              <a:t>peningkatan level keberdayaan mitra secara kuantitatif dan kualitatif sesuai permasalahan yang diha</a:t>
            </a:r>
            <a:r>
              <a:rPr lang="en-US" sz="2000" b="1" dirty="0" err="1">
                <a:solidFill>
                  <a:srgbClr val="000000"/>
                </a:solidFill>
                <a:effectLst/>
                <a:ea typeface="Times New Roman" panose="02020603050405020304" pitchFamily="18" charset="0"/>
              </a:rPr>
              <a:t>dapi</a:t>
            </a:r>
            <a:r>
              <a:rPr lang="id-ID" sz="2000" b="1" dirty="0">
                <a:solidFill>
                  <a:srgbClr val="000000"/>
                </a:solidFill>
                <a:effectLst/>
                <a:ea typeface="Times New Roman" panose="02020603050405020304" pitchFamily="18" charset="0"/>
              </a:rPr>
              <a:t>;</a:t>
            </a:r>
            <a:endParaRPr lang="en-ID" sz="2000" b="1" dirty="0">
              <a:effectLst/>
              <a:ea typeface="Times New Roman" panose="02020603050405020304" pitchFamily="18" charset="0"/>
            </a:endParaRPr>
          </a:p>
          <a:p>
            <a:pPr marL="342900" marR="696595" lvl="0" indent="-342900" algn="just">
              <a:lnSpc>
                <a:spcPct val="100000"/>
              </a:lnSpc>
              <a:spcBef>
                <a:spcPts val="0"/>
              </a:spcBef>
              <a:spcAft>
                <a:spcPts val="0"/>
              </a:spcAft>
              <a:buFont typeface="+mj-lt"/>
              <a:buAutoNum type="arabicPeriod"/>
            </a:pPr>
            <a:r>
              <a:rPr lang="id-ID" sz="2000" b="1" dirty="0">
                <a:solidFill>
                  <a:srgbClr val="000000"/>
                </a:solidFill>
                <a:effectLst/>
                <a:ea typeface="Times New Roman" panose="02020603050405020304" pitchFamily="18" charset="0"/>
              </a:rPr>
              <a:t>satu artikel ilmiah yang dipublikasikan melalui Jurnal ber ISSN atau prosiding ber ISBN dari seminar nasional;</a:t>
            </a:r>
            <a:endParaRPr lang="en-ID" sz="2000" b="1" dirty="0">
              <a:effectLst/>
              <a:ea typeface="Times New Roman" panose="02020603050405020304" pitchFamily="18" charset="0"/>
            </a:endParaRPr>
          </a:p>
          <a:p>
            <a:pPr marL="342900" marR="696595" lvl="0" indent="-342900" algn="just">
              <a:lnSpc>
                <a:spcPct val="100000"/>
              </a:lnSpc>
              <a:spcBef>
                <a:spcPts val="0"/>
              </a:spcBef>
              <a:spcAft>
                <a:spcPts val="0"/>
              </a:spcAft>
              <a:buFont typeface="+mj-lt"/>
              <a:buAutoNum type="arabicPeriod"/>
            </a:pPr>
            <a:r>
              <a:rPr lang="id-ID" sz="2000" b="1" dirty="0">
                <a:solidFill>
                  <a:srgbClr val="000000"/>
                </a:solidFill>
                <a:effectLst/>
                <a:ea typeface="Times New Roman" panose="02020603050405020304" pitchFamily="18" charset="0"/>
              </a:rPr>
              <a:t>satu artikel pada media massa cetak/elektronik;</a:t>
            </a:r>
            <a:endParaRPr lang="en-ID" sz="2000" b="1" dirty="0">
              <a:effectLst/>
              <a:ea typeface="Times New Roman" panose="02020603050405020304" pitchFamily="18" charset="0"/>
            </a:endParaRPr>
          </a:p>
          <a:p>
            <a:pPr marL="342900" marR="696595" lvl="0" indent="-342900" algn="just">
              <a:lnSpc>
                <a:spcPct val="100000"/>
              </a:lnSpc>
              <a:spcBef>
                <a:spcPts val="0"/>
              </a:spcBef>
              <a:spcAft>
                <a:spcPts val="0"/>
              </a:spcAft>
              <a:buFont typeface="+mj-lt"/>
              <a:buAutoNum type="arabicPeriod"/>
            </a:pPr>
            <a:r>
              <a:rPr lang="id-ID" sz="2000" b="1" dirty="0">
                <a:solidFill>
                  <a:srgbClr val="000000"/>
                </a:solidFill>
                <a:effectLst/>
                <a:ea typeface="Times New Roman" panose="02020603050405020304" pitchFamily="18" charset="0"/>
              </a:rPr>
              <a:t>video kegiatan; </a:t>
            </a:r>
            <a:endParaRPr lang="en-US" sz="2000" b="1" dirty="0">
              <a:solidFill>
                <a:srgbClr val="000000"/>
              </a:solidFill>
              <a:ea typeface="Times New Roman" panose="02020603050405020304" pitchFamily="18" charset="0"/>
            </a:endParaRPr>
          </a:p>
          <a:p>
            <a:pPr marL="342900" marR="696595" lvl="0" indent="-342900" algn="just">
              <a:lnSpc>
                <a:spcPct val="100000"/>
              </a:lnSpc>
              <a:spcBef>
                <a:spcPts val="0"/>
              </a:spcBef>
              <a:spcAft>
                <a:spcPts val="0"/>
              </a:spcAft>
              <a:buFont typeface="+mj-lt"/>
              <a:buAutoNum type="arabicPeriod"/>
            </a:pPr>
            <a:r>
              <a:rPr lang="en-US" sz="2000" b="1" dirty="0" err="1">
                <a:effectLst/>
                <a:ea typeface="Times New Roman" panose="02020603050405020304" pitchFamily="18" charset="0"/>
              </a:rPr>
              <a:t>Peningkatan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daya</a:t>
            </a:r>
            <a:r>
              <a:rPr lang="en-US" sz="2000" b="1" dirty="0">
                <a:effectLst/>
                <a:ea typeface="Times New Roman" panose="02020603050405020304" pitchFamily="18" charset="0"/>
              </a:rPr>
              <a:t> </a:t>
            </a:r>
            <a:r>
              <a:rPr lang="en-US" sz="2000" b="1" dirty="0" err="1">
                <a:effectLst/>
                <a:ea typeface="Times New Roman" panose="02020603050405020304" pitchFamily="18" charset="0"/>
              </a:rPr>
              <a:t>saing</a:t>
            </a:r>
            <a:r>
              <a:rPr lang="en-US" sz="2000" b="1" dirty="0">
                <a:effectLst/>
                <a:ea typeface="Times New Roman" panose="02020603050405020304" pitchFamily="18" charset="0"/>
              </a:rPr>
              <a:t> (</a:t>
            </a:r>
            <a:r>
              <a:rPr lang="en-US" sz="2000" b="1" dirty="0" err="1">
                <a:effectLst/>
                <a:ea typeface="Times New Roman" panose="02020603050405020304" pitchFamily="18" charset="0"/>
              </a:rPr>
              <a:t>peningkatan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kualitas,kuantitas</a:t>
            </a:r>
            <a:r>
              <a:rPr lang="en-US" sz="2000" b="1" dirty="0">
                <a:effectLst/>
                <a:ea typeface="Times New Roman" panose="02020603050405020304" pitchFamily="18" charset="0"/>
              </a:rPr>
              <a:t> </a:t>
            </a:r>
            <a:r>
              <a:rPr lang="en-US" sz="2000" b="1" dirty="0" err="1">
                <a:effectLst/>
                <a:ea typeface="Times New Roman" panose="02020603050405020304" pitchFamily="18" charset="0"/>
              </a:rPr>
              <a:t>serta</a:t>
            </a:r>
            <a:r>
              <a:rPr lang="en-US" sz="2000" b="1" dirty="0">
                <a:effectLst/>
                <a:ea typeface="Times New Roman" panose="02020603050405020304" pitchFamily="18" charset="0"/>
              </a:rPr>
              <a:t> </a:t>
            </a:r>
            <a:r>
              <a:rPr lang="en-US" sz="2000" b="1" dirty="0" err="1">
                <a:effectLst/>
                <a:ea typeface="Times New Roman" panose="02020603050405020304" pitchFamily="18" charset="0"/>
              </a:rPr>
              <a:t>nilai</a:t>
            </a:r>
            <a:r>
              <a:rPr lang="en-US" sz="2000" b="1" dirty="0">
                <a:effectLst/>
                <a:ea typeface="Times New Roman" panose="02020603050405020304" pitchFamily="18" charset="0"/>
              </a:rPr>
              <a:t> </a:t>
            </a:r>
            <a:r>
              <a:rPr lang="en-US" sz="2000" b="1" dirty="0" err="1">
                <a:effectLst/>
                <a:ea typeface="Times New Roman" panose="02020603050405020304" pitchFamily="18" charset="0"/>
              </a:rPr>
              <a:t>tambah</a:t>
            </a:r>
            <a:r>
              <a:rPr lang="en-US" sz="2000" b="1" dirty="0">
                <a:effectLst/>
                <a:ea typeface="Times New Roman" panose="02020603050405020304" pitchFamily="18" charset="0"/>
              </a:rPr>
              <a:t> </a:t>
            </a:r>
            <a:r>
              <a:rPr lang="en-US" sz="2000" b="1" dirty="0" err="1">
                <a:effectLst/>
                <a:ea typeface="Times New Roman" panose="02020603050405020304" pitchFamily="18" charset="0"/>
              </a:rPr>
              <a:t>barang</a:t>
            </a:r>
            <a:r>
              <a:rPr lang="en-US" sz="2000" b="1" dirty="0">
                <a:effectLst/>
                <a:ea typeface="Times New Roman" panose="02020603050405020304" pitchFamily="18" charset="0"/>
              </a:rPr>
              <a:t>, </a:t>
            </a:r>
            <a:r>
              <a:rPr lang="en-US" sz="2000" b="1" dirty="0" err="1">
                <a:effectLst/>
                <a:ea typeface="Times New Roman" panose="02020603050405020304" pitchFamily="18" charset="0"/>
              </a:rPr>
              <a:t>jasa</a:t>
            </a:r>
            <a:r>
              <a:rPr lang="en-US" sz="2000" b="1" dirty="0">
                <a:effectLst/>
                <a:ea typeface="Times New Roman" panose="02020603050405020304" pitchFamily="18" charset="0"/>
              </a:rPr>
              <a:t>, </a:t>
            </a:r>
            <a:r>
              <a:rPr lang="en-US" sz="2000" b="1" dirty="0" err="1">
                <a:effectLst/>
                <a:ea typeface="Times New Roman" panose="02020603050405020304" pitchFamily="18" charset="0"/>
              </a:rPr>
              <a:t>diversifikasi</a:t>
            </a:r>
            <a:r>
              <a:rPr lang="en-US" sz="2000" b="1" dirty="0">
                <a:effectLst/>
                <a:ea typeface="Times New Roman" panose="02020603050405020304" pitchFamily="18" charset="0"/>
              </a:rPr>
              <a:t> </a:t>
            </a:r>
            <a:r>
              <a:rPr lang="en-US" sz="2000" b="1" dirty="0" err="1">
                <a:effectLst/>
                <a:ea typeface="Times New Roman" panose="02020603050405020304" pitchFamily="18" charset="0"/>
              </a:rPr>
              <a:t>produk</a:t>
            </a:r>
            <a:r>
              <a:rPr lang="en-US" sz="2000" b="1" dirty="0">
                <a:effectLst/>
                <a:ea typeface="Times New Roman" panose="02020603050405020304" pitchFamily="18" charset="0"/>
              </a:rPr>
              <a:t> </a:t>
            </a:r>
            <a:r>
              <a:rPr lang="en-US" sz="2000" b="1" dirty="0" err="1">
                <a:effectLst/>
                <a:ea typeface="Times New Roman" panose="02020603050405020304" pitchFamily="18" charset="0"/>
              </a:rPr>
              <a:t>atau</a:t>
            </a:r>
            <a:r>
              <a:rPr lang="en-US" sz="2000" b="1" dirty="0">
                <a:effectLst/>
                <a:ea typeface="Times New Roman" panose="02020603050405020304" pitchFamily="18" charset="0"/>
              </a:rPr>
              <a:t> </a:t>
            </a:r>
            <a:r>
              <a:rPr lang="en-US" sz="2000" b="1" dirty="0" err="1">
                <a:effectLst/>
                <a:ea typeface="Times New Roman" panose="02020603050405020304" pitchFamily="18" charset="0"/>
              </a:rPr>
              <a:t>sumber</a:t>
            </a:r>
            <a:r>
              <a:rPr lang="en-US" sz="2000" b="1" dirty="0">
                <a:effectLst/>
                <a:ea typeface="Times New Roman" panose="02020603050405020304" pitchFamily="18" charset="0"/>
              </a:rPr>
              <a:t> </a:t>
            </a:r>
            <a:r>
              <a:rPr lang="en-US" sz="2000" b="1" dirty="0" err="1">
                <a:effectLst/>
                <a:ea typeface="Times New Roman" panose="02020603050405020304" pitchFamily="18" charset="0"/>
              </a:rPr>
              <a:t>daya</a:t>
            </a:r>
            <a:r>
              <a:rPr lang="en-US" sz="2000" b="1" dirty="0">
                <a:effectLst/>
                <a:ea typeface="Times New Roman" panose="02020603050405020304" pitchFamily="18" charset="0"/>
              </a:rPr>
              <a:t> </a:t>
            </a:r>
            <a:r>
              <a:rPr lang="en-US" sz="2000" b="1" dirty="0" err="1">
                <a:effectLst/>
                <a:ea typeface="Times New Roman" panose="02020603050405020304" pitchFamily="18" charset="0"/>
              </a:rPr>
              <a:t>lainnya</a:t>
            </a:r>
            <a:r>
              <a:rPr lang="en-US" sz="2000" b="1" dirty="0">
                <a:effectLst/>
                <a:ea typeface="Times New Roman" panose="02020603050405020304" pitchFamily="18" charset="0"/>
              </a:rPr>
              <a:t> </a:t>
            </a:r>
            <a:r>
              <a:rPr lang="en-US" sz="2000" b="1" dirty="0" err="1">
                <a:effectLst/>
                <a:ea typeface="Times New Roman" panose="02020603050405020304" pitchFamily="18" charset="0"/>
              </a:rPr>
              <a:t>sesuai</a:t>
            </a:r>
            <a:r>
              <a:rPr lang="en-US" sz="2000" b="1" dirty="0">
                <a:effectLst/>
                <a:ea typeface="Times New Roman" panose="02020603050405020304" pitchFamily="18" charset="0"/>
              </a:rPr>
              <a:t> </a:t>
            </a:r>
            <a:r>
              <a:rPr lang="en-US" sz="2000" b="1" dirty="0" err="1">
                <a:effectLst/>
                <a:ea typeface="Times New Roman" panose="02020603050405020304" pitchFamily="18" charset="0"/>
              </a:rPr>
              <a:t>dengan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jenis</a:t>
            </a:r>
            <a:r>
              <a:rPr lang="en-US" sz="2000" b="1" dirty="0">
                <a:effectLst/>
                <a:ea typeface="Times New Roman" panose="02020603050405020304" pitchFamily="18" charset="0"/>
              </a:rPr>
              <a:t> </a:t>
            </a:r>
            <a:r>
              <a:rPr lang="en-US" sz="2000" b="1" dirty="0" err="1">
                <a:effectLst/>
                <a:ea typeface="Times New Roman" panose="02020603050405020304" pitchFamily="18" charset="0"/>
              </a:rPr>
              <a:t>kegiatan</a:t>
            </a:r>
            <a:r>
              <a:rPr lang="en-US" sz="2000" b="1" dirty="0">
                <a:effectLst/>
                <a:ea typeface="Times New Roman" panose="02020603050405020304" pitchFamily="18" charset="0"/>
              </a:rPr>
              <a:t> yang </a:t>
            </a:r>
            <a:r>
              <a:rPr lang="en-US" sz="2000" b="1" dirty="0" err="1">
                <a:effectLst/>
                <a:ea typeface="Times New Roman" panose="02020603050405020304" pitchFamily="18" charset="0"/>
              </a:rPr>
              <a:t>diusulkan</a:t>
            </a:r>
            <a:r>
              <a:rPr lang="en-US" sz="2000" b="1" dirty="0">
                <a:effectLst/>
                <a:ea typeface="Times New Roman" panose="02020603050405020304" pitchFamily="18" charset="0"/>
              </a:rPr>
              <a:t>)</a:t>
            </a:r>
          </a:p>
          <a:p>
            <a:pPr marL="342900" marR="696595" lvl="0" indent="-342900" algn="just">
              <a:lnSpc>
                <a:spcPct val="100000"/>
              </a:lnSpc>
              <a:spcBef>
                <a:spcPts val="0"/>
              </a:spcBef>
              <a:spcAft>
                <a:spcPts val="0"/>
              </a:spcAft>
              <a:buFont typeface="+mj-lt"/>
              <a:buAutoNum type="arabicPeriod"/>
            </a:pPr>
            <a:r>
              <a:rPr lang="en-US" sz="2000" b="1" dirty="0" err="1">
                <a:effectLst/>
                <a:ea typeface="Times New Roman" panose="02020603050405020304" pitchFamily="18" charset="0"/>
              </a:rPr>
              <a:t>Penerapan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Iptek</a:t>
            </a:r>
            <a:r>
              <a:rPr lang="en-US" sz="2000" b="1" dirty="0">
                <a:effectLst/>
                <a:ea typeface="Times New Roman" panose="02020603050405020304" pitchFamily="18" charset="0"/>
              </a:rPr>
              <a:t> di </a:t>
            </a:r>
            <a:r>
              <a:rPr lang="en-US" sz="2000" b="1" dirty="0" err="1">
                <a:effectLst/>
                <a:ea typeface="Times New Roman" panose="02020603050405020304" pitchFamily="18" charset="0"/>
              </a:rPr>
              <a:t>masyarakat</a:t>
            </a:r>
            <a:endParaRPr lang="en-US" sz="2000" b="1" dirty="0">
              <a:effectLst/>
              <a:ea typeface="Times New Roman" panose="02020603050405020304" pitchFamily="18" charset="0"/>
            </a:endParaRPr>
          </a:p>
          <a:p>
            <a:pPr marL="342900" marR="696595" lvl="0" indent="-342900" algn="just">
              <a:lnSpc>
                <a:spcPct val="100000"/>
              </a:lnSpc>
              <a:spcBef>
                <a:spcPts val="0"/>
              </a:spcBef>
              <a:spcAft>
                <a:spcPts val="0"/>
              </a:spcAft>
              <a:buFont typeface="+mj-lt"/>
              <a:buAutoNum type="arabicPeriod"/>
            </a:pPr>
            <a:r>
              <a:rPr lang="en-US" sz="2000" b="1" dirty="0" err="1">
                <a:effectLst/>
                <a:ea typeface="Times New Roman" panose="02020603050405020304" pitchFamily="18" charset="0"/>
              </a:rPr>
              <a:t>Perbaikan</a:t>
            </a:r>
            <a:r>
              <a:rPr lang="en-US" sz="2000" b="1" dirty="0">
                <a:effectLst/>
                <a:ea typeface="Times New Roman" panose="02020603050405020304" pitchFamily="18" charset="0"/>
              </a:rPr>
              <a:t> tata </a:t>
            </a:r>
            <a:r>
              <a:rPr lang="en-US" sz="2000" b="1" dirty="0" err="1">
                <a:effectLst/>
                <a:ea typeface="Times New Roman" panose="02020603050405020304" pitchFamily="18" charset="0"/>
              </a:rPr>
              <a:t>nilai</a:t>
            </a:r>
            <a:r>
              <a:rPr lang="en-US" sz="2000" b="1" dirty="0">
                <a:effectLst/>
                <a:ea typeface="Times New Roman" panose="02020603050405020304" pitchFamily="18" charset="0"/>
              </a:rPr>
              <a:t> </a:t>
            </a:r>
            <a:r>
              <a:rPr lang="en-US" sz="2000" b="1" dirty="0" err="1">
                <a:effectLst/>
                <a:ea typeface="Times New Roman" panose="02020603050405020304" pitchFamily="18" charset="0"/>
              </a:rPr>
              <a:t>masyrakat</a:t>
            </a:r>
            <a:r>
              <a:rPr lang="en-US" sz="2000" b="1" dirty="0">
                <a:effectLst/>
                <a:ea typeface="Times New Roman" panose="02020603050405020304" pitchFamily="18" charset="0"/>
              </a:rPr>
              <a:t> (</a:t>
            </a:r>
            <a:r>
              <a:rPr lang="en-US" sz="2000" b="1" dirty="0" err="1">
                <a:effectLst/>
                <a:ea typeface="Times New Roman" panose="02020603050405020304" pitchFamily="18" charset="0"/>
              </a:rPr>
              <a:t>seni</a:t>
            </a:r>
            <a:r>
              <a:rPr lang="en-US" sz="2000" b="1" dirty="0">
                <a:effectLst/>
                <a:ea typeface="Times New Roman" panose="02020603050405020304" pitchFamily="18" charset="0"/>
              </a:rPr>
              <a:t> </a:t>
            </a:r>
            <a:r>
              <a:rPr lang="en-US" sz="2000" b="1" dirty="0" err="1">
                <a:effectLst/>
                <a:ea typeface="Times New Roman" panose="02020603050405020304" pitchFamily="18" charset="0"/>
              </a:rPr>
              <a:t>budaya</a:t>
            </a:r>
            <a:r>
              <a:rPr lang="en-US" sz="2000" b="1" dirty="0">
                <a:effectLst/>
                <a:ea typeface="Times New Roman" panose="02020603050405020304" pitchFamily="18" charset="0"/>
              </a:rPr>
              <a:t>, </a:t>
            </a:r>
            <a:r>
              <a:rPr lang="en-US" sz="2000" b="1" dirty="0" err="1">
                <a:effectLst/>
                <a:ea typeface="Times New Roman" panose="02020603050405020304" pitchFamily="18" charset="0"/>
              </a:rPr>
              <a:t>sosial</a:t>
            </a:r>
            <a:r>
              <a:rPr lang="en-US" sz="2000" b="1" dirty="0">
                <a:effectLst/>
                <a:ea typeface="Times New Roman" panose="02020603050405020304" pitchFamily="18" charset="0"/>
              </a:rPr>
              <a:t>, </a:t>
            </a:r>
            <a:r>
              <a:rPr lang="en-US" sz="2000" b="1" dirty="0" err="1">
                <a:effectLst/>
                <a:ea typeface="Times New Roman" panose="02020603050405020304" pitchFamily="18" charset="0"/>
              </a:rPr>
              <a:t>politik</a:t>
            </a:r>
            <a:r>
              <a:rPr lang="en-US" sz="2000" b="1" dirty="0">
                <a:effectLst/>
                <a:ea typeface="Times New Roman" panose="02020603050405020304" pitchFamily="18" charset="0"/>
              </a:rPr>
              <a:t>, </a:t>
            </a:r>
            <a:r>
              <a:rPr lang="en-US" sz="2000" b="1" dirty="0" err="1">
                <a:effectLst/>
                <a:ea typeface="Times New Roman" panose="02020603050405020304" pitchFamily="18" charset="0"/>
              </a:rPr>
              <a:t>keamanan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ketentraman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pendidikan</a:t>
            </a:r>
            <a:r>
              <a:rPr lang="en-US" sz="2000" b="1" dirty="0">
                <a:effectLst/>
                <a:ea typeface="Times New Roman" panose="02020603050405020304" pitchFamily="18" charset="0"/>
              </a:rPr>
              <a:t>, </a:t>
            </a:r>
            <a:r>
              <a:rPr lang="en-US" sz="2000" b="1" dirty="0" err="1">
                <a:effectLst/>
                <a:ea typeface="Times New Roman" panose="02020603050405020304" pitchFamily="18" charset="0"/>
              </a:rPr>
              <a:t>kesehatan</a:t>
            </a:r>
            <a:r>
              <a:rPr lang="en-US" sz="2000" b="1" dirty="0">
                <a:effectLst/>
                <a:ea typeface="Times New Roman" panose="02020603050405020304" pitchFamily="18" charset="0"/>
              </a:rPr>
              <a:t>)</a:t>
            </a:r>
          </a:p>
          <a:p>
            <a:pPr marL="342900" marR="696595" lvl="0" indent="-342900" algn="just">
              <a:lnSpc>
                <a:spcPct val="100000"/>
              </a:lnSpc>
              <a:spcBef>
                <a:spcPts val="0"/>
              </a:spcBef>
              <a:spcAft>
                <a:spcPts val="0"/>
              </a:spcAft>
              <a:buFont typeface="+mj-lt"/>
              <a:buAutoNum type="arabicPeriod"/>
            </a:pPr>
            <a:endParaRPr lang="en-ID" sz="2000" b="1" dirty="0">
              <a:ea typeface="Times New Roman" panose="02020603050405020304" pitchFamily="18" charset="0"/>
            </a:endParaRPr>
          </a:p>
          <a:p>
            <a:pPr marL="457200" marR="0" algn="just">
              <a:spcBef>
                <a:spcPts val="0"/>
              </a:spcBef>
              <a:spcAft>
                <a:spcPts val="0"/>
              </a:spcAft>
            </a:pPr>
            <a:r>
              <a:rPr lang="en-ID" sz="2000" b="1" dirty="0" err="1">
                <a:effectLst/>
                <a:latin typeface="Calibri" panose="020F0502020204030204" charset="0"/>
                <a:ea typeface="Times New Roman" panose="02020603050405020304" pitchFamily="18" charset="0"/>
                <a:cs typeface="Calibri" panose="020F0502020204030204" charset="0"/>
              </a:rPr>
              <a:t>Luaran</a:t>
            </a:r>
            <a:r>
              <a:rPr lang="en-ID" sz="2000" b="1" dirty="0">
                <a:effectLst/>
                <a:latin typeface="Calibri" panose="020F0502020204030204" charset="0"/>
                <a:ea typeface="Times New Roman" panose="02020603050405020304" pitchFamily="18" charset="0"/>
                <a:cs typeface="Calibri" panose="020F0502020204030204" charset="0"/>
              </a:rPr>
              <a:t> </a:t>
            </a:r>
            <a:r>
              <a:rPr lang="en-ID" sz="2000" b="1" dirty="0" err="1">
                <a:effectLst/>
                <a:latin typeface="Calibri" panose="020F0502020204030204" charset="0"/>
                <a:ea typeface="Times New Roman" panose="02020603050405020304" pitchFamily="18" charset="0"/>
                <a:cs typeface="Calibri" panose="020F0502020204030204" charset="0"/>
              </a:rPr>
              <a:t>tambahan</a:t>
            </a:r>
            <a:r>
              <a:rPr lang="id-ID" sz="2000" b="1" dirty="0">
                <a:effectLst/>
                <a:latin typeface="Calibri" panose="020F0502020204030204" charset="0"/>
                <a:ea typeface="Times New Roman" panose="02020603050405020304" pitchFamily="18" charset="0"/>
                <a:cs typeface="Calibri" panose="020F0502020204030204" charset="0"/>
              </a:rPr>
              <a:t> Skema Pemberdayaan Berbasis Masyarakat dapat berupa luaran lainnya di luar luaran wajib</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seperti</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metode</a:t>
            </a:r>
            <a:r>
              <a:rPr lang="en-US" sz="2000" b="1" dirty="0">
                <a:effectLst/>
                <a:latin typeface="Calibri" panose="020F0502020204030204" charset="0"/>
                <a:ea typeface="Times New Roman" panose="02020603050405020304" pitchFamily="18" charset="0"/>
                <a:cs typeface="Calibri" panose="020F0502020204030204" charset="0"/>
              </a:rPr>
              <a:t>/</a:t>
            </a:r>
            <a:r>
              <a:rPr lang="en-US" sz="2000" b="1" dirty="0" err="1">
                <a:effectLst/>
                <a:latin typeface="Calibri" panose="020F0502020204030204" charset="0"/>
                <a:ea typeface="Times New Roman" panose="02020603050405020304" pitchFamily="18" charset="0"/>
                <a:cs typeface="Calibri" panose="020F0502020204030204" charset="0"/>
              </a:rPr>
              <a:t>sistem</a:t>
            </a:r>
            <a:r>
              <a:rPr lang="en-US" sz="2000" b="1" dirty="0">
                <a:effectLst/>
                <a:latin typeface="Calibri" panose="020F0502020204030204" charset="0"/>
                <a:ea typeface="Times New Roman" panose="02020603050405020304" pitchFamily="18" charset="0"/>
                <a:cs typeface="Calibri" panose="020F0502020204030204" charset="0"/>
              </a:rPr>
              <a:t>, HKI, </a:t>
            </a:r>
            <a:r>
              <a:rPr lang="en-US" sz="2000" b="1" dirty="0" err="1">
                <a:effectLst/>
                <a:latin typeface="Calibri" panose="020F0502020204030204" charset="0"/>
                <a:ea typeface="Times New Roman" panose="02020603050405020304" pitchFamily="18" charset="0"/>
                <a:cs typeface="Calibri" panose="020F0502020204030204" charset="0"/>
              </a:rPr>
              <a:t>Buku</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ber</a:t>
            </a:r>
            <a:r>
              <a:rPr lang="en-US" sz="2000" b="1" dirty="0">
                <a:effectLst/>
                <a:latin typeface="Calibri" panose="020F0502020204030204" charset="0"/>
                <a:ea typeface="Times New Roman" panose="02020603050405020304" pitchFamily="18" charset="0"/>
                <a:cs typeface="Calibri" panose="020F0502020204030204" charset="0"/>
              </a:rPr>
              <a:t> ISBN, </a:t>
            </a:r>
            <a:r>
              <a:rPr lang="en-US" sz="2000" b="1" dirty="0" err="1">
                <a:effectLst/>
                <a:latin typeface="Calibri" panose="020F0502020204030204" charset="0"/>
                <a:ea typeface="Times New Roman" panose="02020603050405020304" pitchFamily="18" charset="0"/>
                <a:cs typeface="Calibri" panose="020F0502020204030204" charset="0"/>
              </a:rPr>
              <a:t>Inovasi</a:t>
            </a:r>
            <a:r>
              <a:rPr lang="en-US" sz="2000" b="1" dirty="0">
                <a:effectLst/>
                <a:latin typeface="Calibri" panose="020F0502020204030204" charset="0"/>
                <a:ea typeface="Times New Roman" panose="02020603050405020304" pitchFamily="18" charset="0"/>
                <a:cs typeface="Calibri" panose="020F0502020204030204" charset="0"/>
              </a:rPr>
              <a:t> TTG dan </a:t>
            </a:r>
            <a:r>
              <a:rPr lang="en-US" sz="2000" b="1" dirty="0" err="1">
                <a:effectLst/>
                <a:latin typeface="Calibri" panose="020F0502020204030204" charset="0"/>
                <a:ea typeface="Times New Roman" panose="02020603050405020304" pitchFamily="18" charset="0"/>
                <a:cs typeface="Calibri" panose="020F0502020204030204" charset="0"/>
              </a:rPr>
              <a:t>Publikasi</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Internasional</a:t>
            </a:r>
            <a:endParaRPr lang="en-US" sz="2000" b="1" dirty="0">
              <a:effectLst/>
              <a:latin typeface="Calibri" panose="020F0502020204030204" charset="0"/>
              <a:ea typeface="Times New Roman" panose="02020603050405020304" pitchFamily="18" charset="0"/>
              <a:cs typeface="Calibri" panose="020F0502020204030204" charset="0"/>
            </a:endParaRPr>
          </a:p>
          <a:p>
            <a:pPr marL="0" indent="0">
              <a:lnSpc>
                <a:spcPct val="100000"/>
              </a:lnSpc>
              <a:spcBef>
                <a:spcPts val="0"/>
              </a:spcBef>
              <a:buNone/>
            </a:pPr>
            <a:endParaRPr lang="en-ID" sz="2000" b="1" dirty="0"/>
          </a:p>
        </p:txBody>
      </p:sp>
      <p:pic>
        <p:nvPicPr>
          <p:cNvPr id="4" name="Content Placeholder 6"/>
          <p:cNvPicPr>
            <a:picLocks noChangeAspect="1"/>
          </p:cNvPicPr>
          <p:nvPr/>
        </p:nvPicPr>
        <p:blipFill>
          <a:blip r:embed="rId2"/>
          <a:stretch>
            <a:fillRect/>
          </a:stretch>
        </p:blipFill>
        <p:spPr>
          <a:xfrm>
            <a:off x="9409033" y="230188"/>
            <a:ext cx="2515815" cy="965529"/>
          </a:xfrm>
          <a:prstGeom prst="rect">
            <a:avLst/>
          </a:prstGeom>
        </p:spPr>
      </p:pic>
      <p:sp>
        <p:nvSpPr>
          <p:cNvPr id="5" name="Rectangle 4"/>
          <p:cNvSpPr/>
          <p:nvPr/>
        </p:nvSpPr>
        <p:spPr>
          <a:xfrm>
            <a:off x="0" y="1310264"/>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59322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spc="0" dirty="0" err="1">
                <a:effectLst/>
                <a:latin typeface="+mn-lt"/>
                <a:ea typeface="Calibri" panose="020F0502020204030204" charset="0"/>
              </a:rPr>
              <a:t>Kriteria</a:t>
            </a:r>
            <a:r>
              <a:rPr lang="en-US" sz="4000" b="1" spc="0" dirty="0">
                <a:effectLst/>
                <a:latin typeface="+mn-lt"/>
                <a:ea typeface="Calibri" panose="020F0502020204030204" charset="0"/>
              </a:rPr>
              <a:t> </a:t>
            </a:r>
            <a:r>
              <a:rPr lang="en-ID" sz="4000" b="1" spc="0" dirty="0">
                <a:effectLst/>
                <a:latin typeface="+mn-lt"/>
                <a:ea typeface="Calibri" panose="020F0502020204030204" charset="0"/>
              </a:rPr>
              <a:t/>
            </a:r>
            <a:br>
              <a:rPr lang="en-ID" sz="4000" b="1" spc="0" dirty="0">
                <a:effectLst/>
                <a:latin typeface="+mn-lt"/>
                <a:ea typeface="Calibri" panose="020F0502020204030204" charset="0"/>
              </a:rPr>
            </a:br>
            <a:endParaRPr lang="en-ID" sz="4000" dirty="0">
              <a:latin typeface="+mn-lt"/>
            </a:endParaRPr>
          </a:p>
        </p:txBody>
      </p:sp>
      <p:sp>
        <p:nvSpPr>
          <p:cNvPr id="3" name="Content Placeholder 2"/>
          <p:cNvSpPr>
            <a:spLocks noGrp="1"/>
          </p:cNvSpPr>
          <p:nvPr>
            <p:ph idx="1"/>
          </p:nvPr>
        </p:nvSpPr>
        <p:spPr>
          <a:xfrm>
            <a:off x="447675" y="1358490"/>
            <a:ext cx="11468100" cy="5377589"/>
          </a:xfrm>
          <a:solidFill>
            <a:schemeClr val="bg2"/>
          </a:solidFill>
        </p:spPr>
        <p:txBody>
          <a:bodyPr>
            <a:noAutofit/>
          </a:bodyPr>
          <a:lstStyle/>
          <a:p>
            <a:pPr marL="0" indent="0" algn="just">
              <a:lnSpc>
                <a:spcPct val="100000"/>
              </a:lnSpc>
              <a:spcBef>
                <a:spcPts val="0"/>
              </a:spcBef>
              <a:spcAft>
                <a:spcPts val="0"/>
              </a:spcAft>
              <a:buNone/>
              <a:tabLst>
                <a:tab pos="1619885" algn="l"/>
                <a:tab pos="1620520" algn="l"/>
              </a:tabLst>
            </a:pPr>
            <a:r>
              <a:rPr lang="id-ID" sz="2000" b="1" dirty="0">
                <a:effectLst/>
                <a:ea typeface="Calibri" panose="020F0502020204030204" charset="0"/>
              </a:rPr>
              <a:t>Kriteria </a:t>
            </a:r>
            <a:r>
              <a:rPr lang="en-US" sz="2000" b="1" dirty="0">
                <a:effectLst/>
                <a:ea typeface="Calibri" panose="020F0502020204030204" charset="0"/>
              </a:rPr>
              <a:t>Pemberdayaan Berbasis Masyarakat </a:t>
            </a:r>
            <a:r>
              <a:rPr lang="en-US" sz="2000" b="1" dirty="0" err="1">
                <a:effectLst/>
                <a:ea typeface="Calibri" panose="020F0502020204030204" charset="0"/>
              </a:rPr>
              <a:t>adalah</a:t>
            </a:r>
            <a:r>
              <a:rPr lang="en-US" sz="2000" b="1" dirty="0">
                <a:effectLst/>
                <a:ea typeface="Calibri" panose="020F0502020204030204" charset="0"/>
              </a:rPr>
              <a:t> </a:t>
            </a:r>
            <a:r>
              <a:rPr lang="id-ID" sz="2000" b="1" dirty="0">
                <a:effectLst/>
                <a:ea typeface="Calibri" panose="020F0502020204030204" charset="0"/>
              </a:rPr>
              <a:t>sebagai berikut:</a:t>
            </a:r>
            <a:endParaRPr lang="en-ID" sz="2000" b="1" dirty="0">
              <a:effectLst/>
              <a:ea typeface="Calibri" panose="020F0502020204030204" charset="0"/>
            </a:endParaRPr>
          </a:p>
          <a:p>
            <a:pPr marL="342900" marR="0" lvl="0" indent="-342900" algn="just">
              <a:spcBef>
                <a:spcPts val="0"/>
              </a:spcBef>
              <a:spcAft>
                <a:spcPts val="0"/>
              </a:spcAft>
              <a:buFont typeface="+mj-lt"/>
              <a:buAutoNum type="arabicPeriod"/>
            </a:pPr>
            <a:r>
              <a:rPr lang="en-US" sz="2000" b="1" dirty="0" err="1">
                <a:effectLst/>
                <a:latin typeface="Calibri" panose="020F0502020204030204" charset="0"/>
                <a:ea typeface="Times New Roman" panose="02020603050405020304" pitchFamily="18" charset="0"/>
                <a:cs typeface="Calibri" panose="020F0502020204030204" charset="0"/>
              </a:rPr>
              <a:t>Khusus</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untuk</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ruang</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lingkup</a:t>
            </a:r>
            <a:r>
              <a:rPr lang="en-US" sz="2000" b="1" dirty="0">
                <a:effectLst/>
                <a:latin typeface="Calibri" panose="020F0502020204030204" charset="0"/>
                <a:ea typeface="Times New Roman" panose="02020603050405020304" pitchFamily="18" charset="0"/>
                <a:cs typeface="Calibri" panose="020F0502020204030204" charset="0"/>
              </a:rPr>
              <a:t> PMK dan PMM </a:t>
            </a:r>
            <a:r>
              <a:rPr lang="en-US" sz="2000" b="1" dirty="0" err="1">
                <a:effectLst/>
                <a:latin typeface="Calibri" panose="020F0502020204030204" charset="0"/>
                <a:ea typeface="Times New Roman" panose="02020603050405020304" pitchFamily="18" charset="0"/>
                <a:cs typeface="Calibri" panose="020F0502020204030204" charset="0"/>
              </a:rPr>
              <a:t>harus</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melibatkan</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perguruan</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tinggi</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lintas</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klaster</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klaster</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utama</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madya</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pratama</a:t>
            </a:r>
            <a:r>
              <a:rPr lang="en-US" sz="2000" b="1" dirty="0">
                <a:effectLst/>
                <a:latin typeface="Calibri" panose="020F0502020204030204" charset="0"/>
                <a:ea typeface="Times New Roman" panose="02020603050405020304" pitchFamily="18" charset="0"/>
                <a:cs typeface="Calibri" panose="020F0502020204030204" charset="0"/>
              </a:rPr>
              <a:t> dan </a:t>
            </a:r>
            <a:r>
              <a:rPr lang="en-US" sz="2000" b="1" dirty="0" err="1">
                <a:effectLst/>
                <a:latin typeface="Calibri" panose="020F0502020204030204" charset="0"/>
                <a:ea typeface="Times New Roman" panose="02020603050405020304" pitchFamily="18" charset="0"/>
                <a:cs typeface="Calibri" panose="020F0502020204030204" charset="0"/>
              </a:rPr>
              <a:t>binaan</a:t>
            </a:r>
            <a:r>
              <a:rPr lang="en-US" sz="2000" b="1" dirty="0">
                <a:effectLst/>
                <a:latin typeface="Calibri" panose="020F0502020204030204" charset="0"/>
                <a:ea typeface="Times New Roman" panose="02020603050405020304" pitchFamily="18" charset="0"/>
                <a:cs typeface="Calibri" panose="020F0502020204030204" charset="0"/>
              </a:rPr>
              <a:t>)</a:t>
            </a:r>
          </a:p>
          <a:p>
            <a:pPr marL="342900" marR="0" lvl="0" indent="-342900" algn="just">
              <a:spcBef>
                <a:spcPts val="0"/>
              </a:spcBef>
              <a:spcAft>
                <a:spcPts val="0"/>
              </a:spcAft>
              <a:buFont typeface="+mj-lt"/>
              <a:buAutoNum type="arabicPeriod"/>
            </a:pPr>
            <a:r>
              <a:rPr lang="id-ID" sz="2000" b="1" dirty="0">
                <a:effectLst/>
                <a:latin typeface="Calibri" panose="020F0502020204030204" charset="0"/>
                <a:ea typeface="Times New Roman" panose="02020603050405020304" pitchFamily="18" charset="0"/>
                <a:cs typeface="Calibri" panose="020F0502020204030204" charset="0"/>
              </a:rPr>
              <a:t>IPTEK yang diterapkan dari hasil penelitian tim pengusul diprioritaskan untuk didanai;</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id-ID" sz="2000" b="1" dirty="0">
                <a:effectLst/>
                <a:latin typeface="Calibri" panose="020F0502020204030204" charset="0"/>
                <a:ea typeface="Times New Roman" panose="02020603050405020304" pitchFamily="18" charset="0"/>
                <a:cs typeface="Calibri" panose="020F0502020204030204" charset="0"/>
              </a:rPr>
              <a:t>Usulan dana ke DRTPM </a:t>
            </a:r>
            <a:r>
              <a:rPr lang="en-US" sz="2000" b="1" dirty="0">
                <a:effectLst/>
                <a:latin typeface="Calibri" panose="020F0502020204030204" charset="0"/>
                <a:ea typeface="Times New Roman" panose="02020603050405020304" pitchFamily="18" charset="0"/>
                <a:cs typeface="Calibri" panose="020F0502020204030204" charset="0"/>
              </a:rPr>
              <a:t>m</a:t>
            </a:r>
            <a:r>
              <a:rPr lang="id-ID" sz="2000" b="1" dirty="0">
                <a:effectLst/>
                <a:latin typeface="Calibri" panose="020F0502020204030204" charset="0"/>
                <a:ea typeface="Times New Roman" panose="02020603050405020304" pitchFamily="18" charset="0"/>
                <a:cs typeface="Calibri" panose="020F0502020204030204" charset="0"/>
              </a:rPr>
              <a:t>aksimum Rp25.000.000,00 untuk PMP; Rp50.000.000,00 untuk PMK; maksimum Rp75.000.000 untuk PMM;</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id-ID" sz="2000" b="1" dirty="0">
                <a:effectLst/>
                <a:latin typeface="Calibri" panose="020F0502020204030204" charset="0"/>
                <a:ea typeface="Times New Roman" panose="02020603050405020304" pitchFamily="18" charset="0"/>
                <a:cs typeface="Calibri" panose="020F0502020204030204" charset="0"/>
              </a:rPr>
              <a:t>Pemberdayaan Berbasis Masyarakat adalah program mono tahun dengan jangka waktu kegiatan 8 bulan (PMK), 6 bulan (PMP), dan maksimal 6 bulan/144 JKEM (PMM);</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en-US" sz="2000" b="1" dirty="0">
                <a:effectLst/>
                <a:latin typeface="Calibri" panose="020F0502020204030204" charset="0"/>
                <a:ea typeface="Times New Roman" panose="02020603050405020304" pitchFamily="18" charset="0"/>
                <a:cs typeface="Calibri" panose="020F0502020204030204" charset="0"/>
              </a:rPr>
              <a:t>M</a:t>
            </a:r>
            <a:r>
              <a:rPr lang="id-ID" sz="2000" b="1" dirty="0">
                <a:effectLst/>
                <a:latin typeface="Calibri" panose="020F0502020204030204" charset="0"/>
                <a:ea typeface="Times New Roman" panose="02020603050405020304" pitchFamily="18" charset="0"/>
                <a:cs typeface="Calibri" panose="020F0502020204030204" charset="0"/>
              </a:rPr>
              <a:t>elibatkan mahasiswa minimal 2 orang (PMK dan PMP), 20 orang (PMM), yang aktivitasnya direkognisi menjadi bagian dari MBKM minimal 5 SKS dalam pelaksanaannya;</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en-US" sz="2000" b="1" dirty="0">
                <a:effectLst/>
                <a:latin typeface="Calibri" panose="020F0502020204030204" charset="0"/>
                <a:ea typeface="Times New Roman" panose="02020603050405020304" pitchFamily="18" charset="0"/>
                <a:cs typeface="Calibri" panose="020F0502020204030204" charset="0"/>
              </a:rPr>
              <a:t>P</a:t>
            </a:r>
            <a:r>
              <a:rPr lang="id-ID" sz="2000" b="1" dirty="0">
                <a:effectLst/>
                <a:latin typeface="Calibri" panose="020F0502020204030204" charset="0"/>
                <a:ea typeface="Times New Roman" panose="02020603050405020304" pitchFamily="18" charset="0"/>
                <a:cs typeface="Calibri" panose="020F0502020204030204" charset="0"/>
              </a:rPr>
              <a:t>ermasalahan yang ditangani pada mitra minimal dua bidang masalah yang membutuhkan kepakaran yang berbeda;</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en-US" sz="2000" b="1" dirty="0">
                <a:effectLst/>
                <a:latin typeface="Calibri" panose="020F0502020204030204" charset="0"/>
                <a:ea typeface="Times New Roman" panose="02020603050405020304" pitchFamily="18" charset="0"/>
                <a:cs typeface="Calibri" panose="020F0502020204030204" charset="0"/>
              </a:rPr>
              <a:t>M</a:t>
            </a:r>
            <a:r>
              <a:rPr lang="id-ID" sz="2000" b="1" dirty="0">
                <a:effectLst/>
                <a:latin typeface="Calibri" panose="020F0502020204030204" charset="0"/>
                <a:ea typeface="Times New Roman" panose="02020603050405020304" pitchFamily="18" charset="0"/>
                <a:cs typeface="Calibri" panose="020F0502020204030204" charset="0"/>
              </a:rPr>
              <a:t>endukung transformasi Pendidikan Tinggi melalui 8 Indikator Kinerja Utama (IKU) minimal 2 indikator; </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en-US" sz="2000" b="1" dirty="0">
                <a:effectLst/>
                <a:latin typeface="Calibri" panose="020F0502020204030204" charset="0"/>
                <a:ea typeface="Times New Roman" panose="02020603050405020304" pitchFamily="18" charset="0"/>
                <a:cs typeface="Calibri" panose="020F0502020204030204" charset="0"/>
              </a:rPr>
              <a:t>J</a:t>
            </a:r>
            <a:r>
              <a:rPr lang="id-ID" sz="2000" b="1" dirty="0">
                <a:effectLst/>
                <a:latin typeface="Calibri" panose="020F0502020204030204" charset="0"/>
                <a:ea typeface="Times New Roman" panose="02020603050405020304" pitchFamily="18" charset="0"/>
                <a:cs typeface="Calibri" panose="020F0502020204030204" charset="0"/>
              </a:rPr>
              <a:t>arak dari perguruan tinggi pengusul maksimum 200 km atau lebih bila dalam satu provinsi, kecuali PMP maksimum 100 km; dan</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id-ID" sz="2000" b="1" dirty="0">
                <a:effectLst/>
                <a:latin typeface="Calibri" panose="020F0502020204030204" charset="0"/>
                <a:ea typeface="Times New Roman" panose="02020603050405020304" pitchFamily="18" charset="0"/>
                <a:cs typeface="Calibri" panose="020F0502020204030204" charset="0"/>
              </a:rPr>
              <a:t>Anggaran yang dipergunakan untuk diinvestasikan kepada mitra minimal 40% dari total anggaran yang diajukan dalam bentuk belanja barang dan modal (tidak termasuk tanah dan konstruksi/bangunan).</a:t>
            </a:r>
            <a:endParaRPr lang="en-US" sz="2000" b="1" dirty="0">
              <a:effectLst/>
              <a:latin typeface="Calibri" panose="020F0502020204030204" charset="0"/>
              <a:ea typeface="Times New Roman" panose="02020603050405020304" pitchFamily="18" charset="0"/>
              <a:cs typeface="Calibri" panose="020F0502020204030204" charset="0"/>
            </a:endParaRPr>
          </a:p>
          <a:p>
            <a:pPr marL="342900" marR="0" lvl="0" indent="-342900" algn="just">
              <a:spcBef>
                <a:spcPts val="0"/>
              </a:spcBef>
              <a:spcAft>
                <a:spcPts val="0"/>
              </a:spcAft>
              <a:buFont typeface="+mj-lt"/>
              <a:buAutoNum type="arabicPeriod"/>
            </a:pPr>
            <a:r>
              <a:rPr lang="en-US" sz="2000" b="1" dirty="0" err="1">
                <a:effectLst/>
                <a:latin typeface="Calibri" panose="020F0502020204030204" charset="0"/>
                <a:ea typeface="Times New Roman" panose="02020603050405020304" pitchFamily="18" charset="0"/>
                <a:cs typeface="Calibri" panose="020F0502020204030204" charset="0"/>
              </a:rPr>
              <a:t>Perguruan</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tinggi</a:t>
            </a:r>
            <a:r>
              <a:rPr lang="en-US" sz="2000" b="1" dirty="0">
                <a:effectLst/>
                <a:latin typeface="Calibri" panose="020F0502020204030204" charset="0"/>
                <a:ea typeface="Times New Roman" panose="02020603050405020304" pitchFamily="18" charset="0"/>
                <a:cs typeface="Calibri" panose="020F0502020204030204" charset="0"/>
              </a:rPr>
              <a:t> dan </a:t>
            </a:r>
            <a:r>
              <a:rPr lang="en-US" sz="2000" b="1" dirty="0" err="1">
                <a:effectLst/>
                <a:latin typeface="Calibri" panose="020F0502020204030204" charset="0"/>
                <a:ea typeface="Times New Roman" panose="02020603050405020304" pitchFamily="18" charset="0"/>
                <a:cs typeface="Calibri" panose="020F0502020204030204" charset="0"/>
              </a:rPr>
              <a:t>mitra</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diharapkan</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memberikan</a:t>
            </a:r>
            <a:r>
              <a:rPr lang="en-US" sz="2000" b="1" dirty="0">
                <a:effectLst/>
                <a:latin typeface="Calibri" panose="020F0502020204030204" charset="0"/>
                <a:ea typeface="Times New Roman" panose="02020603050405020304" pitchFamily="18" charset="0"/>
                <a:cs typeface="Calibri" panose="020F0502020204030204" charset="0"/>
              </a:rPr>
              <a:t> dana </a:t>
            </a:r>
            <a:r>
              <a:rPr lang="id-ID" sz="2000" b="1" dirty="0">
                <a:effectLst/>
                <a:latin typeface="Calibri" panose="020F0502020204030204" charset="0"/>
                <a:ea typeface="Times New Roman" panose="02020603050405020304" pitchFamily="18" charset="0"/>
                <a:cs typeface="Calibri" panose="020F0502020204030204" charset="0"/>
              </a:rPr>
              <a:t>padanan</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untuk</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ruang</a:t>
            </a:r>
            <a:r>
              <a:rPr lang="en-US" sz="2000" b="1" dirty="0">
                <a:effectLst/>
                <a:latin typeface="Calibri" panose="020F0502020204030204" charset="0"/>
                <a:ea typeface="Times New Roman" panose="02020603050405020304" pitchFamily="18" charset="0"/>
                <a:cs typeface="Calibri" panose="020F0502020204030204" charset="0"/>
              </a:rPr>
              <a:t> </a:t>
            </a:r>
            <a:r>
              <a:rPr lang="en-US" sz="2000" b="1" dirty="0" err="1">
                <a:effectLst/>
                <a:latin typeface="Calibri" panose="020F0502020204030204" charset="0"/>
                <a:ea typeface="Times New Roman" panose="02020603050405020304" pitchFamily="18" charset="0"/>
                <a:cs typeface="Calibri" panose="020F0502020204030204" charset="0"/>
              </a:rPr>
              <a:t>lingkup</a:t>
            </a:r>
            <a:r>
              <a:rPr lang="en-US" sz="2000" b="1" dirty="0">
                <a:effectLst/>
                <a:latin typeface="Calibri" panose="020F0502020204030204" charset="0"/>
                <a:ea typeface="Times New Roman" panose="02020603050405020304" pitchFamily="18" charset="0"/>
                <a:cs typeface="Calibri" panose="020F0502020204030204" charset="0"/>
              </a:rPr>
              <a:t> PMK dan PMM.</a:t>
            </a:r>
          </a:p>
          <a:p>
            <a:pPr>
              <a:lnSpc>
                <a:spcPct val="100000"/>
              </a:lnSpc>
              <a:spcBef>
                <a:spcPts val="0"/>
              </a:spcBef>
            </a:pPr>
            <a:endParaRPr lang="en-ID" sz="2000" b="1" dirty="0"/>
          </a:p>
        </p:txBody>
      </p:sp>
      <p:pic>
        <p:nvPicPr>
          <p:cNvPr id="4" name="Content Placeholder 6"/>
          <p:cNvPicPr>
            <a:picLocks noChangeAspect="1"/>
          </p:cNvPicPr>
          <p:nvPr/>
        </p:nvPicPr>
        <p:blipFill>
          <a:blip r:embed="rId2"/>
          <a:stretch>
            <a:fillRect/>
          </a:stretch>
        </p:blipFill>
        <p:spPr>
          <a:xfrm>
            <a:off x="9507848" y="21192"/>
            <a:ext cx="2484200" cy="953396"/>
          </a:xfrm>
          <a:prstGeom prst="rect">
            <a:avLst/>
          </a:prstGeom>
        </p:spPr>
      </p:pic>
      <p:sp>
        <p:nvSpPr>
          <p:cNvPr id="5" name="Rectangle 4"/>
          <p:cNvSpPr/>
          <p:nvPr/>
        </p:nvSpPr>
        <p:spPr>
          <a:xfrm>
            <a:off x="-58947" y="1081226"/>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796964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89" y="453980"/>
            <a:ext cx="10515600" cy="1325563"/>
          </a:xfrm>
        </p:spPr>
        <p:txBody>
          <a:bodyPr/>
          <a:lstStyle/>
          <a:p>
            <a:r>
              <a:rPr lang="en-US" b="1" dirty="0" err="1">
                <a:latin typeface="+mn-lt"/>
              </a:rPr>
              <a:t>Sasaran</a:t>
            </a:r>
            <a:r>
              <a:rPr lang="en-US" b="1" dirty="0">
                <a:latin typeface="+mn-lt"/>
              </a:rPr>
              <a:t> Program (1)</a:t>
            </a:r>
            <a:endParaRPr lang="en-ID" b="1" dirty="0">
              <a:latin typeface="+mn-lt"/>
            </a:endParaRPr>
          </a:p>
        </p:txBody>
      </p:sp>
      <p:sp>
        <p:nvSpPr>
          <p:cNvPr id="3" name="Content Placeholder 2"/>
          <p:cNvSpPr>
            <a:spLocks noGrp="1"/>
          </p:cNvSpPr>
          <p:nvPr>
            <p:ph idx="1"/>
          </p:nvPr>
        </p:nvSpPr>
        <p:spPr>
          <a:xfrm>
            <a:off x="769189" y="2052682"/>
            <a:ext cx="10701451" cy="4276998"/>
          </a:xfrm>
          <a:solidFill>
            <a:schemeClr val="bg2"/>
          </a:solidFill>
        </p:spPr>
        <p:txBody>
          <a:bodyPr>
            <a:noAutofit/>
          </a:bodyPr>
          <a:lstStyle/>
          <a:p>
            <a:pPr marL="0" lvl="0" indent="0" algn="just">
              <a:lnSpc>
                <a:spcPct val="100000"/>
              </a:lnSpc>
              <a:spcBef>
                <a:spcPts val="0"/>
              </a:spcBef>
              <a:spcAft>
                <a:spcPts val="0"/>
              </a:spcAft>
              <a:buNone/>
              <a:tabLst>
                <a:tab pos="1619885" algn="l"/>
                <a:tab pos="1620520" algn="l"/>
              </a:tabLst>
            </a:pPr>
            <a:r>
              <a:rPr lang="en-US" sz="2000" b="1" dirty="0" err="1">
                <a:effectLst/>
                <a:ea typeface="Calibri" panose="020F0502020204030204" charset="0"/>
              </a:rPr>
              <a:t>Sasaran</a:t>
            </a:r>
            <a:r>
              <a:rPr lang="en-US" sz="2000" b="1" dirty="0">
                <a:effectLst/>
                <a:ea typeface="Calibri" panose="020F0502020204030204" charset="0"/>
              </a:rPr>
              <a:t> </a:t>
            </a:r>
            <a:r>
              <a:rPr lang="id-ID" sz="2000" b="1" dirty="0">
                <a:effectLst/>
                <a:ea typeface="Calibri" panose="020F0502020204030204" charset="0"/>
              </a:rPr>
              <a:t>Program </a:t>
            </a:r>
            <a:r>
              <a:rPr lang="en-US" sz="2000" b="1" dirty="0">
                <a:effectLst/>
                <a:ea typeface="Calibri" panose="020F0502020204030204" charset="0"/>
              </a:rPr>
              <a:t>Pemberdayaan Berbasis Masyarakat</a:t>
            </a:r>
            <a:r>
              <a:rPr lang="en-US" sz="2000" b="1" dirty="0">
                <a:solidFill>
                  <a:srgbClr val="000000"/>
                </a:solidFill>
                <a:effectLst/>
                <a:ea typeface="Calibri" panose="020F0502020204030204" charset="0"/>
              </a:rPr>
              <a:t> </a:t>
            </a:r>
            <a:r>
              <a:rPr lang="en-US" sz="2000" b="1" dirty="0" err="1">
                <a:solidFill>
                  <a:srgbClr val="000000"/>
                </a:solidFill>
                <a:effectLst/>
                <a:ea typeface="Calibri" panose="020F0502020204030204" charset="0"/>
              </a:rPr>
              <a:t>adalah</a:t>
            </a:r>
            <a:r>
              <a:rPr lang="en-US" sz="2000" b="1" dirty="0">
                <a:solidFill>
                  <a:srgbClr val="000000"/>
                </a:solidFill>
                <a:effectLst/>
                <a:ea typeface="Calibri" panose="020F0502020204030204" charset="0"/>
              </a:rPr>
              <a:t> </a:t>
            </a:r>
            <a:endParaRPr lang="en-ID" sz="2000" b="1" dirty="0">
              <a:effectLst/>
              <a:ea typeface="Calibri" panose="020F0502020204030204" charset="0"/>
            </a:endParaRPr>
          </a:p>
          <a:p>
            <a:pPr marL="342900" marR="622300" lvl="0" indent="-342900" algn="just">
              <a:lnSpc>
                <a:spcPct val="100000"/>
              </a:lnSpc>
              <a:spcBef>
                <a:spcPts val="0"/>
              </a:spcBef>
              <a:spcAft>
                <a:spcPts val="0"/>
              </a:spcAft>
              <a:buFont typeface="+mj-lt"/>
              <a:buAutoNum type="alphaLcPeriod"/>
            </a:pPr>
            <a:r>
              <a:rPr lang="en-US" sz="2000" b="1" dirty="0">
                <a:solidFill>
                  <a:srgbClr val="000000"/>
                </a:solidFill>
                <a:effectLst/>
                <a:ea typeface="Times New Roman" panose="02020603050405020304" pitchFamily="18" charset="0"/>
              </a:rPr>
              <a:t>M</a:t>
            </a:r>
            <a:r>
              <a:rPr lang="id-ID" sz="2000" b="1" dirty="0">
                <a:solidFill>
                  <a:srgbClr val="000000"/>
                </a:solidFill>
                <a:effectLst/>
                <a:ea typeface="Times New Roman" panose="02020603050405020304" pitchFamily="18" charset="0"/>
              </a:rPr>
              <a:t>asyarakat yang produktif secara ekonomi seperti: kelompok perajin, kelompok nelayan, kelompok tani, kelompok ternak, yang setiap anggotanya memiliki karakter produktif secara ekonomis. Mitra sasaran industri rumah tangga (IRT) dengan kepemilikan usaha bersifat individu/perseorangan disyaratkan mempunyai karyawan minimal 4 orang di luar anggota keluarga. </a:t>
            </a:r>
            <a:endParaRPr lang="en-ID" sz="2000" b="1" dirty="0">
              <a:effectLst/>
              <a:ea typeface="Times New Roman" panose="02020603050405020304" pitchFamily="18" charset="0"/>
            </a:endParaRPr>
          </a:p>
          <a:p>
            <a:pPr marL="342900" marR="622300" lvl="0" indent="-342900" algn="just">
              <a:lnSpc>
                <a:spcPct val="100000"/>
              </a:lnSpc>
              <a:spcBef>
                <a:spcPts val="0"/>
              </a:spcBef>
              <a:spcAft>
                <a:spcPts val="0"/>
              </a:spcAft>
              <a:buFont typeface="+mj-lt"/>
              <a:buAutoNum type="alphaLcPeriod"/>
            </a:pPr>
            <a:r>
              <a:rPr lang="id-ID" sz="2000" b="1" dirty="0">
                <a:solidFill>
                  <a:srgbClr val="000000"/>
                </a:solidFill>
                <a:effectLst/>
                <a:ea typeface="Times New Roman" panose="02020603050405020304" pitchFamily="18" charset="0"/>
              </a:rPr>
              <a:t>Mitra sasaran yang mengarah pada bidang ekonomi produktif disyaratkan merupakan kelompok dengan jumlah anggota minimal 5 orang, seperti kelompok dasawisma, pokdarwis, kelompok PKK, kelompok pengajian, kelompok ibu-ibu rumah tangga dan lain-lain. </a:t>
            </a:r>
            <a:endParaRPr lang="en-ID" sz="2000" b="1" dirty="0">
              <a:effectLst/>
              <a:ea typeface="Times New Roman" panose="02020603050405020304" pitchFamily="18" charset="0"/>
            </a:endParaRPr>
          </a:p>
          <a:p>
            <a:pPr marL="342900" marR="622300" lvl="0" indent="-342900" algn="just">
              <a:lnSpc>
                <a:spcPct val="100000"/>
              </a:lnSpc>
              <a:spcBef>
                <a:spcPts val="0"/>
              </a:spcBef>
              <a:spcAft>
                <a:spcPts val="0"/>
              </a:spcAft>
              <a:buFont typeface="+mj-lt"/>
              <a:buAutoNum type="alphaLcPeriod"/>
            </a:pPr>
            <a:r>
              <a:rPr lang="id-ID" sz="2000" b="1" dirty="0">
                <a:solidFill>
                  <a:srgbClr val="000000"/>
                </a:solidFill>
                <a:effectLst/>
                <a:ea typeface="Times New Roman" panose="02020603050405020304" pitchFamily="18" charset="0"/>
              </a:rPr>
              <a:t>Mitra sasaran masyarakat yang tidak produktif secara ekonomi misalnya sekolah (PAUD, SD, SMP, SMA/SMK), karang taruna, kelompok ibu-ibu rumah tangga, kelompok anak-anak jalanan, RT/RW, dusun, desa, Puskesmas/Posyandu, Pesantren dan lain sebagainya.</a:t>
            </a:r>
            <a:endParaRPr lang="en-US" sz="2000" b="1" dirty="0">
              <a:solidFill>
                <a:srgbClr val="000000"/>
              </a:solidFill>
              <a:effectLst/>
              <a:ea typeface="Times New Roman" panose="02020603050405020304" pitchFamily="18" charset="0"/>
            </a:endParaRPr>
          </a:p>
          <a:p>
            <a:pPr>
              <a:lnSpc>
                <a:spcPct val="100000"/>
              </a:lnSpc>
              <a:spcBef>
                <a:spcPts val="0"/>
              </a:spcBef>
            </a:pPr>
            <a:endParaRPr lang="en-ID" sz="2000" b="1" dirty="0"/>
          </a:p>
        </p:txBody>
      </p:sp>
      <p:pic>
        <p:nvPicPr>
          <p:cNvPr id="4" name="Content Placeholder 6"/>
          <p:cNvPicPr>
            <a:picLocks noChangeAspect="1"/>
          </p:cNvPicPr>
          <p:nvPr/>
        </p:nvPicPr>
        <p:blipFill>
          <a:blip r:embed="rId2"/>
          <a:stretch>
            <a:fillRect/>
          </a:stretch>
        </p:blipFill>
        <p:spPr>
          <a:xfrm>
            <a:off x="9571089" y="313378"/>
            <a:ext cx="2380319" cy="913528"/>
          </a:xfrm>
          <a:prstGeom prst="rect">
            <a:avLst/>
          </a:prstGeom>
        </p:spPr>
      </p:pic>
      <p:sp>
        <p:nvSpPr>
          <p:cNvPr id="5" name="Rectangle 4"/>
          <p:cNvSpPr/>
          <p:nvPr/>
        </p:nvSpPr>
        <p:spPr>
          <a:xfrm>
            <a:off x="0" y="1500045"/>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920474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AppData\Local\Temp\ksohtml4788\wp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
            <a:ext cx="1181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84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189" y="2052682"/>
            <a:ext cx="10515600" cy="4155078"/>
          </a:xfrm>
          <a:solidFill>
            <a:schemeClr val="bg2"/>
          </a:solidFill>
        </p:spPr>
        <p:txBody>
          <a:bodyPr>
            <a:normAutofit fontScale="55000" lnSpcReduction="20000"/>
          </a:bodyPr>
          <a:lstStyle/>
          <a:p>
            <a:pPr marL="0" marR="622300" lvl="0" indent="0" algn="just">
              <a:lnSpc>
                <a:spcPct val="100000"/>
              </a:lnSpc>
              <a:spcBef>
                <a:spcPts val="0"/>
              </a:spcBef>
              <a:spcAft>
                <a:spcPts val="0"/>
              </a:spcAft>
              <a:buNone/>
            </a:pPr>
            <a:r>
              <a:rPr lang="en-US" sz="2800" b="1" dirty="0">
                <a:solidFill>
                  <a:srgbClr val="000000"/>
                </a:solidFill>
                <a:effectLst/>
                <a:ea typeface="Times New Roman" panose="02020603050405020304" pitchFamily="18" charset="0"/>
              </a:rPr>
              <a:t>Pemberdayaan </a:t>
            </a:r>
            <a:r>
              <a:rPr lang="en-US" sz="2800" b="1" dirty="0" err="1">
                <a:solidFill>
                  <a:srgbClr val="000000"/>
                </a:solidFill>
                <a:effectLst/>
                <a:ea typeface="Times New Roman" panose="02020603050405020304" pitchFamily="18" charset="0"/>
              </a:rPr>
              <a:t>masyarakat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bagi</a:t>
            </a:r>
            <a:r>
              <a:rPr lang="en-US" sz="2800" b="1" dirty="0">
                <a:solidFill>
                  <a:srgbClr val="000000"/>
                </a:solidFill>
                <a:effectLst/>
                <a:ea typeface="Times New Roman" panose="02020603050405020304" pitchFamily="18" charset="0"/>
              </a:rPr>
              <a:t> </a:t>
            </a:r>
            <a:r>
              <a:rPr lang="id-ID" sz="2800" b="1" dirty="0">
                <a:effectLst/>
                <a:ea typeface="Times New Roman" panose="02020603050405020304" pitchFamily="18" charset="0"/>
              </a:rPr>
              <a:t>dosen </a:t>
            </a:r>
            <a:r>
              <a:rPr lang="en-US" b="1" dirty="0" err="1">
                <a:ea typeface="Times New Roman" panose="02020603050405020304" pitchFamily="18" charset="0"/>
              </a:rPr>
              <a:t>P</a:t>
            </a:r>
            <a:r>
              <a:rPr lang="en-US" sz="2800" b="1" dirty="0" err="1">
                <a:effectLst/>
                <a:ea typeface="Times New Roman" panose="02020603050405020304" pitchFamily="18" charset="0"/>
              </a:rPr>
              <a:t>engabdi</a:t>
            </a:r>
            <a:r>
              <a:rPr lang="en-US" sz="2800" b="1" dirty="0">
                <a:effectLst/>
                <a:ea typeface="Times New Roman" panose="02020603050405020304" pitchFamily="18" charset="0"/>
              </a:rPr>
              <a:t> </a:t>
            </a:r>
            <a:r>
              <a:rPr lang="en-US" b="1" dirty="0" err="1">
                <a:ea typeface="Times New Roman" panose="02020603050405020304" pitchFamily="18" charset="0"/>
              </a:rPr>
              <a:t>P</a:t>
            </a:r>
            <a:r>
              <a:rPr lang="en-US" sz="2800" b="1" dirty="0" err="1">
                <a:effectLst/>
                <a:ea typeface="Times New Roman" panose="02020603050405020304" pitchFamily="18" charset="0"/>
              </a:rPr>
              <a:t>emula</a:t>
            </a:r>
            <a:r>
              <a:rPr lang="en-US" sz="2800" b="1" dirty="0">
                <a:effectLst/>
                <a:ea typeface="Times New Roman" panose="02020603050405020304" pitchFamily="18" charset="0"/>
              </a:rPr>
              <a:t> (PMP) </a:t>
            </a:r>
            <a:r>
              <a:rPr lang="id-ID" sz="2800" b="1" dirty="0">
                <a:effectLst/>
                <a:ea typeface="Times New Roman" panose="02020603050405020304" pitchFamily="18" charset="0"/>
              </a:rPr>
              <a:t>sasaran</a:t>
            </a:r>
            <a:r>
              <a:rPr lang="en-US" sz="2800" b="1" dirty="0" err="1">
                <a:effectLst/>
                <a:ea typeface="Times New Roman" panose="02020603050405020304" pitchFamily="18" charset="0"/>
              </a:rPr>
              <a:t>nya</a:t>
            </a:r>
            <a:r>
              <a:rPr lang="en-US" sz="2800" b="1" dirty="0">
                <a:effectLst/>
                <a:ea typeface="Times New Roman" panose="02020603050405020304" pitchFamily="18" charset="0"/>
              </a:rPr>
              <a:t> </a:t>
            </a:r>
            <a:r>
              <a:rPr lang="en-US" sz="2800" b="1" dirty="0" err="1">
                <a:effectLst/>
                <a:ea typeface="Times New Roman" panose="02020603050405020304" pitchFamily="18" charset="0"/>
              </a:rPr>
              <a:t>adalah</a:t>
            </a:r>
            <a:r>
              <a:rPr lang="en-US" sz="2800" b="1" dirty="0">
                <a:effectLst/>
                <a:ea typeface="Times New Roman" panose="02020603050405020304" pitchFamily="18" charset="0"/>
              </a:rPr>
              <a:t>:</a:t>
            </a:r>
            <a:endParaRPr lang="en-ID" sz="2800" b="1" dirty="0">
              <a:effectLst/>
              <a:ea typeface="Times New Roman" panose="02020603050405020304" pitchFamily="18" charset="0"/>
            </a:endParaRPr>
          </a:p>
          <a:p>
            <a:pPr marL="342900" marR="622300" lvl="0" indent="-342900" algn="just">
              <a:lnSpc>
                <a:spcPct val="100000"/>
              </a:lnSpc>
              <a:spcBef>
                <a:spcPts val="0"/>
              </a:spcBef>
              <a:spcAft>
                <a:spcPts val="0"/>
              </a:spcAft>
              <a:buClr>
                <a:srgbClr val="000000"/>
              </a:buClr>
              <a:buFont typeface="+mj-lt"/>
              <a:buAutoNum type="alphaLcPeriod"/>
            </a:pPr>
            <a:r>
              <a:rPr lang="en-US" sz="2800" b="1" dirty="0">
                <a:effectLst/>
                <a:ea typeface="Times New Roman" panose="02020603050405020304" pitchFamily="18" charset="0"/>
              </a:rPr>
              <a:t>ma</a:t>
            </a:r>
            <a:r>
              <a:rPr lang="id-ID" sz="2800" b="1" dirty="0">
                <a:effectLst/>
                <a:ea typeface="Times New Roman" panose="02020603050405020304" pitchFamily="18" charset="0"/>
              </a:rPr>
              <a:t>syarakat yang produktif secara ekonomi </a:t>
            </a:r>
            <a:r>
              <a:rPr lang="id-ID" sz="2800" b="1" dirty="0">
                <a:solidFill>
                  <a:srgbClr val="000000"/>
                </a:solidFill>
                <a:effectLst/>
                <a:ea typeface="Times New Roman" panose="02020603050405020304" pitchFamily="18" charset="0"/>
              </a:rPr>
              <a:t>seperti industri rumah tangga (IRT), perajin, nelayan, petani, peternak, dan mitra produktif lainnya.</a:t>
            </a:r>
            <a:endParaRPr lang="en-ID" sz="2800" b="1" dirty="0">
              <a:effectLst/>
              <a:ea typeface="Times New Roman" panose="02020603050405020304" pitchFamily="18" charset="0"/>
            </a:endParaRPr>
          </a:p>
          <a:p>
            <a:pPr marL="342900" marR="622300" lvl="0" indent="-342900" algn="just">
              <a:lnSpc>
                <a:spcPct val="100000"/>
              </a:lnSpc>
              <a:spcBef>
                <a:spcPts val="0"/>
              </a:spcBef>
              <a:spcAft>
                <a:spcPts val="0"/>
              </a:spcAft>
              <a:buClr>
                <a:srgbClr val="000000"/>
              </a:buClr>
              <a:buFont typeface="+mj-lt"/>
              <a:buAutoNum type="alphaLcPeriod"/>
            </a:pPr>
            <a:r>
              <a:rPr lang="id-ID" sz="2800" b="1" dirty="0">
                <a:effectLst/>
                <a:ea typeface="Times New Roman" panose="02020603050405020304" pitchFamily="18" charset="0"/>
              </a:rPr>
              <a:t>masyarakat yang belum produktif secara ekonomis, tetapi berhasrat kuat menjadi wirausahawan </a:t>
            </a:r>
            <a:r>
              <a:rPr lang="id-ID" sz="2800" b="1" dirty="0">
                <a:solidFill>
                  <a:srgbClr val="000000"/>
                </a:solidFill>
                <a:effectLst/>
                <a:ea typeface="Times New Roman" panose="02020603050405020304" pitchFamily="18" charset="0"/>
              </a:rPr>
              <a:t>disyaratkan berbentuk kelompok dengan jumlah anggota minimal  3 orang</a:t>
            </a:r>
            <a:r>
              <a:rPr lang="en-US" sz="2800" b="1" dirty="0">
                <a:solidFill>
                  <a:srgbClr val="000000"/>
                </a:solidFill>
                <a:effectLst/>
                <a:ea typeface="Times New Roman" panose="02020603050405020304" pitchFamily="18" charset="0"/>
              </a:rPr>
              <a:t>;</a:t>
            </a:r>
            <a:endParaRPr lang="en-ID" sz="2800" b="1" dirty="0">
              <a:effectLst/>
              <a:ea typeface="Times New Roman" panose="02020603050405020304" pitchFamily="18" charset="0"/>
            </a:endParaRPr>
          </a:p>
          <a:p>
            <a:pPr marL="342900" marR="622300" lvl="0" indent="-342900" algn="just">
              <a:lnSpc>
                <a:spcPct val="100000"/>
              </a:lnSpc>
              <a:spcBef>
                <a:spcPts val="0"/>
              </a:spcBef>
              <a:spcAft>
                <a:spcPts val="0"/>
              </a:spcAft>
              <a:buClr>
                <a:srgbClr val="000000"/>
              </a:buClr>
              <a:buFont typeface="+mj-lt"/>
              <a:buAutoNum type="alphaLcPeriod"/>
            </a:pPr>
            <a:r>
              <a:rPr lang="id-ID" sz="2800" b="1" dirty="0">
                <a:effectLst/>
                <a:ea typeface="Times New Roman" panose="02020603050405020304" pitchFamily="18" charset="0"/>
              </a:rPr>
              <a:t>masyarakat yang tidak produktif secara ekonomi (masyarakat umum/biasa) </a:t>
            </a:r>
            <a:r>
              <a:rPr lang="id-ID" sz="2800" b="1" dirty="0">
                <a:solidFill>
                  <a:srgbClr val="000000"/>
                </a:solidFill>
                <a:effectLst/>
                <a:ea typeface="Times New Roman" panose="02020603050405020304" pitchFamily="18" charset="0"/>
              </a:rPr>
              <a:t>dapat berupa sekolah (PAUD, SD, SMP, SMA/SMK), karang taruna, kelompok ibu-ibu rumah tangga, kelompok anak-anak jalanan, RT/RW, dusun, desa, Puskesmas/Posyandu, Pesantren dan yang sejenis lainnya.</a:t>
            </a:r>
            <a:endParaRPr lang="en-ID" sz="2800" b="1" dirty="0">
              <a:effectLst/>
              <a:ea typeface="Times New Roman" panose="02020603050405020304" pitchFamily="18" charset="0"/>
            </a:endParaRPr>
          </a:p>
          <a:p>
            <a:pPr marL="0" marR="622300" lvl="0" indent="0" algn="just">
              <a:lnSpc>
                <a:spcPct val="100000"/>
              </a:lnSpc>
              <a:spcBef>
                <a:spcPts val="0"/>
              </a:spcBef>
              <a:spcAft>
                <a:spcPts val="0"/>
              </a:spcAft>
              <a:buNone/>
            </a:pPr>
            <a:endParaRPr lang="en-US" sz="2800" b="1" dirty="0">
              <a:effectLst/>
              <a:ea typeface="Times New Roman" panose="02020603050405020304" pitchFamily="18" charset="0"/>
            </a:endParaRPr>
          </a:p>
          <a:p>
            <a:pPr marL="0" marR="622300" lvl="0" indent="0" algn="just">
              <a:lnSpc>
                <a:spcPct val="100000"/>
              </a:lnSpc>
              <a:spcBef>
                <a:spcPts val="0"/>
              </a:spcBef>
              <a:spcAft>
                <a:spcPts val="0"/>
              </a:spcAft>
              <a:buNone/>
            </a:pPr>
            <a:r>
              <a:rPr lang="id-ID" sz="2800" b="1" dirty="0">
                <a:effectLst/>
                <a:ea typeface="Times New Roman" panose="02020603050405020304" pitchFamily="18" charset="0"/>
              </a:rPr>
              <a:t>Program </a:t>
            </a:r>
            <a:r>
              <a:rPr lang="en-US" sz="2800" b="1" dirty="0">
                <a:effectLst/>
                <a:ea typeface="Times New Roman" panose="02020603050405020304" pitchFamily="18" charset="0"/>
              </a:rPr>
              <a:t>Pemberdayaan Masyarakat Berbasis </a:t>
            </a:r>
            <a:r>
              <a:rPr lang="en-US" sz="2800" b="1" dirty="0" err="1">
                <a:effectLst/>
                <a:ea typeface="Times New Roman" panose="02020603050405020304" pitchFamily="18" charset="0"/>
              </a:rPr>
              <a:t>Mahasiswa</a:t>
            </a:r>
            <a:r>
              <a:rPr lang="en-US" sz="2800" b="1" dirty="0">
                <a:effectLst/>
                <a:ea typeface="Times New Roman" panose="02020603050405020304" pitchFamily="18" charset="0"/>
              </a:rPr>
              <a:t> (PMM)  </a:t>
            </a:r>
            <a:r>
              <a:rPr lang="en-US" sz="2800" b="1" dirty="0" err="1">
                <a:effectLst/>
                <a:ea typeface="Times New Roman" panose="02020603050405020304" pitchFamily="18" charset="0"/>
              </a:rPr>
              <a:t>memiliki</a:t>
            </a:r>
            <a:r>
              <a:rPr lang="en-US" sz="2800" b="1" dirty="0">
                <a:effectLst/>
                <a:ea typeface="Times New Roman" panose="02020603050405020304" pitchFamily="18" charset="0"/>
              </a:rPr>
              <a:t> </a:t>
            </a:r>
            <a:r>
              <a:rPr lang="en-US" sz="2800" b="1" dirty="0" err="1">
                <a:effectLst/>
                <a:ea typeface="Times New Roman" panose="02020603050405020304" pitchFamily="18" charset="0"/>
              </a:rPr>
              <a:t>sasaran</a:t>
            </a:r>
            <a:endParaRPr lang="en-ID" sz="2800" b="1" dirty="0">
              <a:effectLst/>
              <a:ea typeface="Times New Roman" panose="02020603050405020304" pitchFamily="18" charset="0"/>
            </a:endParaRPr>
          </a:p>
          <a:p>
            <a:pPr marL="342900" marR="622300" lvl="0" indent="-342900" algn="just">
              <a:lnSpc>
                <a:spcPct val="100000"/>
              </a:lnSpc>
              <a:spcBef>
                <a:spcPts val="0"/>
              </a:spcBef>
              <a:spcAft>
                <a:spcPts val="0"/>
              </a:spcAft>
              <a:buFont typeface="+mj-lt"/>
              <a:buAutoNum type="alphaLcPeriod"/>
            </a:pPr>
            <a:r>
              <a:rPr lang="id-ID" sz="2800" b="1" dirty="0">
                <a:effectLst/>
                <a:ea typeface="Times New Roman" panose="02020603050405020304" pitchFamily="18" charset="0"/>
              </a:rPr>
              <a:t>mahasiswa </a:t>
            </a:r>
            <a:r>
              <a:rPr lang="en-US" sz="2800" b="1" dirty="0" err="1">
                <a:effectLst/>
                <a:ea typeface="Times New Roman" panose="02020603050405020304" pitchFamily="18" charset="0"/>
              </a:rPr>
              <a:t>sebagai</a:t>
            </a:r>
            <a:r>
              <a:rPr lang="en-US" sz="2800" b="1" dirty="0">
                <a:effectLst/>
                <a:ea typeface="Times New Roman" panose="02020603050405020304" pitchFamily="18" charset="0"/>
              </a:rPr>
              <a:t> </a:t>
            </a:r>
            <a:r>
              <a:rPr lang="en-US" sz="2800" b="1" dirty="0" err="1">
                <a:effectLst/>
                <a:ea typeface="Times New Roman" panose="02020603050405020304" pitchFamily="18" charset="0"/>
              </a:rPr>
              <a:t>pelaksanana</a:t>
            </a:r>
            <a:r>
              <a:rPr lang="en-US" sz="2800" b="1" dirty="0">
                <a:effectLst/>
                <a:ea typeface="Times New Roman" panose="02020603050405020304" pitchFamily="18" charset="0"/>
              </a:rPr>
              <a:t> di </a:t>
            </a:r>
            <a:r>
              <a:rPr lang="en-US" sz="2800" b="1" dirty="0" err="1">
                <a:effectLst/>
                <a:ea typeface="Times New Roman" panose="02020603050405020304" pitchFamily="18" charset="0"/>
              </a:rPr>
              <a:t>lapangan</a:t>
            </a:r>
            <a:r>
              <a:rPr lang="en-US" sz="2800" b="1" dirty="0">
                <a:effectLst/>
                <a:ea typeface="Times New Roman" panose="02020603050405020304" pitchFamily="18" charset="0"/>
              </a:rPr>
              <a:t> yang </a:t>
            </a:r>
            <a:r>
              <a:rPr lang="id-ID" sz="2800" b="1" dirty="0">
                <a:effectLst/>
                <a:ea typeface="Times New Roman" panose="02020603050405020304" pitchFamily="18" charset="0"/>
              </a:rPr>
              <a:t>berperan aktif dalam mengetahui permasalahan yang ada dan memberikan solusi atas permasalahan tersebut dalam kurun waktu selama 1 hingga 2,5 bulan di lapangan dengan konsep “bekerja bersama masyarakat” sebagai pengganti konsep “bekerja untuk masyarakat”.</a:t>
            </a:r>
            <a:endParaRPr lang="en-ID" sz="2800" b="1" dirty="0">
              <a:effectLst/>
              <a:ea typeface="Times New Roman" panose="02020603050405020304" pitchFamily="18" charset="0"/>
            </a:endParaRPr>
          </a:p>
          <a:p>
            <a:pPr marL="342900" marR="622300" lvl="0" indent="-342900" algn="just">
              <a:lnSpc>
                <a:spcPct val="100000"/>
              </a:lnSpc>
              <a:spcBef>
                <a:spcPts val="0"/>
              </a:spcBef>
              <a:spcAft>
                <a:spcPts val="0"/>
              </a:spcAft>
              <a:buFont typeface="+mj-lt"/>
              <a:buAutoNum type="alphaLcPeriod"/>
            </a:pPr>
            <a:r>
              <a:rPr lang="en-US" sz="2800" b="1" dirty="0" err="1">
                <a:effectLst/>
                <a:ea typeface="Times New Roman" panose="02020603050405020304" pitchFamily="18" charset="0"/>
              </a:rPr>
              <a:t>Dosen</a:t>
            </a:r>
            <a:r>
              <a:rPr lang="en-US" sz="2800" b="1" dirty="0">
                <a:effectLst/>
                <a:ea typeface="Times New Roman" panose="02020603050405020304" pitchFamily="18" charset="0"/>
              </a:rPr>
              <a:t> </a:t>
            </a:r>
            <a:r>
              <a:rPr lang="en-US" sz="2800" b="1" dirty="0" err="1">
                <a:effectLst/>
                <a:ea typeface="Times New Roman" panose="02020603050405020304" pitchFamily="18" charset="0"/>
              </a:rPr>
              <a:t>Pembimbing</a:t>
            </a:r>
            <a:r>
              <a:rPr lang="en-US" sz="2800" b="1" dirty="0">
                <a:effectLst/>
                <a:ea typeface="Times New Roman" panose="02020603050405020304" pitchFamily="18" charset="0"/>
              </a:rPr>
              <a:t> </a:t>
            </a:r>
            <a:r>
              <a:rPr lang="en-US" sz="2800" b="1" dirty="0" err="1">
                <a:effectLst/>
                <a:ea typeface="Times New Roman" panose="02020603050405020304" pitchFamily="18" charset="0"/>
              </a:rPr>
              <a:t>Lapangan</a:t>
            </a:r>
            <a:r>
              <a:rPr lang="en-US" sz="2800" b="1" dirty="0">
                <a:effectLst/>
                <a:ea typeface="Times New Roman" panose="02020603050405020304" pitchFamily="18" charset="0"/>
              </a:rPr>
              <a:t> (DPL) yang </a:t>
            </a:r>
            <a:r>
              <a:rPr lang="en-US" sz="2800" b="1" dirty="0" err="1">
                <a:effectLst/>
                <a:ea typeface="Times New Roman" panose="02020603050405020304" pitchFamily="18" charset="0"/>
              </a:rPr>
              <a:t>berperan</a:t>
            </a:r>
            <a:r>
              <a:rPr lang="en-US" sz="2800" b="1" dirty="0">
                <a:effectLst/>
                <a:ea typeface="Times New Roman" panose="02020603050405020304" pitchFamily="18" charset="0"/>
              </a:rPr>
              <a:t> </a:t>
            </a:r>
            <a:r>
              <a:rPr lang="en-US" sz="2800" b="1" dirty="0" err="1">
                <a:effectLst/>
                <a:ea typeface="Times New Roman" panose="02020603050405020304" pitchFamily="18" charset="0"/>
              </a:rPr>
              <a:t>membimbing</a:t>
            </a:r>
            <a:r>
              <a:rPr lang="en-US" sz="2800" b="1" dirty="0">
                <a:effectLst/>
                <a:ea typeface="Times New Roman" panose="02020603050405020304" pitchFamily="18" charset="0"/>
              </a:rPr>
              <a:t> dan </a:t>
            </a:r>
            <a:r>
              <a:rPr lang="en-US" sz="2800" b="1" dirty="0" err="1">
                <a:effectLst/>
                <a:ea typeface="Times New Roman" panose="02020603050405020304" pitchFamily="18" charset="0"/>
              </a:rPr>
              <a:t>mengarahkan</a:t>
            </a:r>
            <a:r>
              <a:rPr lang="en-US" sz="2800" b="1" dirty="0">
                <a:effectLst/>
                <a:ea typeface="Times New Roman" panose="02020603050405020304" pitchFamily="18" charset="0"/>
              </a:rPr>
              <a:t> </a:t>
            </a:r>
            <a:r>
              <a:rPr lang="en-US" sz="2800" b="1" dirty="0" err="1">
                <a:effectLst/>
                <a:ea typeface="Times New Roman" panose="02020603050405020304" pitchFamily="18" charset="0"/>
              </a:rPr>
              <a:t>mahasiswa</a:t>
            </a:r>
            <a:r>
              <a:rPr lang="en-US" sz="2800" b="1" dirty="0">
                <a:effectLst/>
                <a:ea typeface="Times New Roman" panose="02020603050405020304" pitchFamily="18" charset="0"/>
              </a:rPr>
              <a:t> dalam </a:t>
            </a:r>
            <a:r>
              <a:rPr lang="en-US" sz="2800" b="1" dirty="0" err="1">
                <a:effectLst/>
                <a:ea typeface="Times New Roman" panose="02020603050405020304" pitchFamily="18" charset="0"/>
              </a:rPr>
              <a:t>melaksanakan</a:t>
            </a:r>
            <a:r>
              <a:rPr lang="en-US" sz="2800" b="1" dirty="0">
                <a:effectLst/>
                <a:ea typeface="Times New Roman" panose="02020603050405020304" pitchFamily="18" charset="0"/>
              </a:rPr>
              <a:t> program di </a:t>
            </a:r>
            <a:r>
              <a:rPr lang="en-US" sz="2800" b="1" dirty="0" err="1">
                <a:effectLst/>
                <a:ea typeface="Times New Roman" panose="02020603050405020304" pitchFamily="18" charset="0"/>
              </a:rPr>
              <a:t>lapangan</a:t>
            </a:r>
            <a:r>
              <a:rPr lang="en-US" sz="2800" b="1" dirty="0">
                <a:effectLst/>
                <a:ea typeface="Times New Roman" panose="02020603050405020304" pitchFamily="18" charset="0"/>
              </a:rPr>
              <a:t>;</a:t>
            </a:r>
            <a:endParaRPr lang="en-ID" sz="2800" b="1" dirty="0">
              <a:effectLst/>
              <a:ea typeface="Times New Roman" panose="02020603050405020304" pitchFamily="18" charset="0"/>
            </a:endParaRPr>
          </a:p>
          <a:p>
            <a:pPr marL="342900" marR="622300" lvl="0" indent="-342900" algn="just">
              <a:lnSpc>
                <a:spcPct val="100000"/>
              </a:lnSpc>
              <a:spcBef>
                <a:spcPts val="0"/>
              </a:spcBef>
              <a:spcAft>
                <a:spcPts val="0"/>
              </a:spcAft>
              <a:buFont typeface="+mj-lt"/>
              <a:buAutoNum type="alphaLcPeriod"/>
            </a:pPr>
            <a:r>
              <a:rPr lang="en-US" sz="2800" b="1" dirty="0" err="1">
                <a:effectLst/>
                <a:ea typeface="Times New Roman" panose="02020603050405020304" pitchFamily="18" charset="0"/>
              </a:rPr>
              <a:t>masyarakat</a:t>
            </a:r>
            <a:r>
              <a:rPr lang="en-US" sz="2800" b="1" dirty="0">
                <a:effectLst/>
                <a:ea typeface="Times New Roman" panose="02020603050405020304" pitchFamily="18" charset="0"/>
              </a:rPr>
              <a:t> yang </a:t>
            </a:r>
            <a:r>
              <a:rPr lang="en-US" sz="2800" b="1" dirty="0" err="1">
                <a:effectLst/>
                <a:ea typeface="Times New Roman" panose="02020603050405020304" pitchFamily="18" charset="0"/>
              </a:rPr>
              <a:t>berlokasi</a:t>
            </a:r>
            <a:r>
              <a:rPr lang="en-US" sz="2800" b="1" dirty="0">
                <a:effectLst/>
                <a:ea typeface="Times New Roman" panose="02020603050405020304" pitchFamily="18" charset="0"/>
              </a:rPr>
              <a:t> di </a:t>
            </a:r>
            <a:r>
              <a:rPr lang="en-US" sz="2800" b="1" dirty="0" err="1">
                <a:effectLst/>
                <a:ea typeface="Times New Roman" panose="02020603050405020304" pitchFamily="18" charset="0"/>
              </a:rPr>
              <a:t>daerah</a:t>
            </a:r>
            <a:r>
              <a:rPr lang="en-US" sz="2800" b="1" dirty="0">
                <a:effectLst/>
                <a:ea typeface="Times New Roman" panose="02020603050405020304" pitchFamily="18" charset="0"/>
              </a:rPr>
              <a:t> </a:t>
            </a:r>
            <a:r>
              <a:rPr lang="en-US" sz="2800" b="1" dirty="0" err="1">
                <a:effectLst/>
                <a:ea typeface="Times New Roman" panose="02020603050405020304" pitchFamily="18" charset="0"/>
              </a:rPr>
              <a:t>pedesaan</a:t>
            </a:r>
            <a:r>
              <a:rPr lang="en-US" sz="2800" b="1" dirty="0">
                <a:effectLst/>
                <a:ea typeface="Times New Roman" panose="02020603050405020304" pitchFamily="18" charset="0"/>
              </a:rPr>
              <a:t>, </a:t>
            </a:r>
            <a:r>
              <a:rPr lang="en-US" sz="2800" b="1" dirty="0" err="1">
                <a:effectLst/>
                <a:ea typeface="Times New Roman" panose="02020603050405020304" pitchFamily="18" charset="0"/>
              </a:rPr>
              <a:t>perkotaan</a:t>
            </a:r>
            <a:r>
              <a:rPr lang="en-US" sz="2800" b="1" dirty="0">
                <a:effectLst/>
                <a:ea typeface="Times New Roman" panose="02020603050405020304" pitchFamily="18" charset="0"/>
              </a:rPr>
              <a:t>, </a:t>
            </a:r>
            <a:r>
              <a:rPr lang="en-US" sz="2800" b="1" dirty="0" err="1">
                <a:effectLst/>
                <a:ea typeface="Times New Roman" panose="02020603050405020304" pitchFamily="18" charset="0"/>
              </a:rPr>
              <a:t>masyarakat</a:t>
            </a:r>
            <a:r>
              <a:rPr lang="en-US" sz="2800" b="1" dirty="0">
                <a:effectLst/>
                <a:ea typeface="Times New Roman" panose="02020603050405020304" pitchFamily="18" charset="0"/>
              </a:rPr>
              <a:t> </a:t>
            </a:r>
            <a:r>
              <a:rPr lang="en-US" sz="2800" b="1" dirty="0" err="1">
                <a:effectLst/>
                <a:ea typeface="Times New Roman" panose="02020603050405020304" pitchFamily="18" charset="0"/>
              </a:rPr>
              <a:t>pesisir</a:t>
            </a:r>
            <a:r>
              <a:rPr lang="en-US" sz="2800" b="1" dirty="0">
                <a:effectLst/>
                <a:ea typeface="Times New Roman" panose="02020603050405020304" pitchFamily="18" charset="0"/>
              </a:rPr>
              <a:t>, </a:t>
            </a:r>
            <a:r>
              <a:rPr lang="en-US" sz="2800" b="1" dirty="0" err="1">
                <a:effectLst/>
                <a:ea typeface="Times New Roman" panose="02020603050405020304" pitchFamily="18" charset="0"/>
              </a:rPr>
              <a:t>pulau</a:t>
            </a:r>
            <a:r>
              <a:rPr lang="en-US" sz="2800" b="1" dirty="0">
                <a:effectLst/>
                <a:ea typeface="Times New Roman" panose="02020603050405020304" pitchFamily="18" charset="0"/>
              </a:rPr>
              <a:t> </a:t>
            </a:r>
            <a:r>
              <a:rPr lang="en-US" sz="2800" b="1" dirty="0" err="1">
                <a:effectLst/>
                <a:ea typeface="Times New Roman" panose="02020603050405020304" pitchFamily="18" charset="0"/>
              </a:rPr>
              <a:t>terpencil</a:t>
            </a:r>
            <a:r>
              <a:rPr lang="en-US" sz="2800" b="1" dirty="0">
                <a:effectLst/>
                <a:ea typeface="Times New Roman" panose="02020603050405020304" pitchFamily="18" charset="0"/>
              </a:rPr>
              <a:t>, </a:t>
            </a:r>
            <a:r>
              <a:rPr lang="en-US" sz="2800" b="1" dirty="0" err="1">
                <a:effectLst/>
                <a:ea typeface="Times New Roman" panose="02020603050405020304" pitchFamily="18" charset="0"/>
              </a:rPr>
              <a:t>masyarakat</a:t>
            </a:r>
            <a:r>
              <a:rPr lang="en-US" sz="2800" b="1" dirty="0">
                <a:effectLst/>
                <a:ea typeface="Times New Roman" panose="02020603050405020304" pitchFamily="18" charset="0"/>
              </a:rPr>
              <a:t> di </a:t>
            </a:r>
            <a:r>
              <a:rPr lang="en-US" sz="2800" b="1" dirty="0" err="1">
                <a:effectLst/>
                <a:ea typeface="Times New Roman" panose="02020603050405020304" pitchFamily="18" charset="0"/>
              </a:rPr>
              <a:t>pedalaman</a:t>
            </a:r>
            <a:r>
              <a:rPr lang="en-US" sz="2800" b="1" dirty="0">
                <a:effectLst/>
                <a:ea typeface="Times New Roman" panose="02020603050405020304" pitchFamily="18" charset="0"/>
              </a:rPr>
              <a:t> </a:t>
            </a:r>
            <a:r>
              <a:rPr lang="en-US" sz="2800" b="1" dirty="0" err="1">
                <a:effectLst/>
                <a:ea typeface="Times New Roman" panose="02020603050405020304" pitchFamily="18" charset="0"/>
              </a:rPr>
              <a:t>hutan</a:t>
            </a:r>
            <a:r>
              <a:rPr lang="en-US" sz="2800" b="1" dirty="0">
                <a:effectLst/>
                <a:ea typeface="Times New Roman" panose="02020603050405020304" pitchFamily="18" charset="0"/>
              </a:rPr>
              <a:t> dan </a:t>
            </a:r>
            <a:r>
              <a:rPr lang="en-US" sz="2800" b="1" dirty="0" err="1">
                <a:effectLst/>
                <a:ea typeface="Times New Roman" panose="02020603050405020304" pitchFamily="18" charset="0"/>
              </a:rPr>
              <a:t>sebagainya</a:t>
            </a:r>
            <a:r>
              <a:rPr lang="en-US" sz="2800" b="1" dirty="0">
                <a:effectLst/>
                <a:ea typeface="Times New Roman" panose="02020603050405020304" pitchFamily="18" charset="0"/>
              </a:rPr>
              <a:t>;</a:t>
            </a:r>
            <a:endParaRPr lang="en-ID" sz="2800" b="1" dirty="0">
              <a:effectLst/>
              <a:ea typeface="Times New Roman" panose="02020603050405020304" pitchFamily="18" charset="0"/>
            </a:endParaRPr>
          </a:p>
          <a:p>
            <a:endParaRPr lang="en-ID" b="1" dirty="0"/>
          </a:p>
        </p:txBody>
      </p:sp>
      <p:sp>
        <p:nvSpPr>
          <p:cNvPr id="4" name="Title 1"/>
          <p:cNvSpPr txBox="1"/>
          <p:nvPr/>
        </p:nvSpPr>
        <p:spPr>
          <a:xfrm>
            <a:off x="769189" y="453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latin typeface="+mn-lt"/>
              </a:rPr>
              <a:t>Sasaran</a:t>
            </a:r>
            <a:r>
              <a:rPr lang="en-US" b="1" dirty="0">
                <a:latin typeface="+mn-lt"/>
              </a:rPr>
              <a:t> Program (2)</a:t>
            </a:r>
            <a:endParaRPr lang="en-ID" b="1" dirty="0">
              <a:latin typeface="+mn-lt"/>
            </a:endParaRPr>
          </a:p>
        </p:txBody>
      </p:sp>
      <p:sp>
        <p:nvSpPr>
          <p:cNvPr id="6" name="Rectangle 5"/>
          <p:cNvSpPr/>
          <p:nvPr/>
        </p:nvSpPr>
        <p:spPr>
          <a:xfrm>
            <a:off x="0" y="1546645"/>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Content Placeholder 6"/>
          <p:cNvPicPr>
            <a:picLocks noChangeAspect="1"/>
          </p:cNvPicPr>
          <p:nvPr/>
        </p:nvPicPr>
        <p:blipFill>
          <a:blip r:embed="rId2"/>
          <a:stretch>
            <a:fillRect/>
          </a:stretch>
        </p:blipFill>
        <p:spPr>
          <a:xfrm>
            <a:off x="9511742" y="304611"/>
            <a:ext cx="2362327" cy="906623"/>
          </a:xfrm>
          <a:prstGeom prst="rect">
            <a:avLst/>
          </a:prstGeom>
        </p:spPr>
      </p:pic>
    </p:spTree>
    <p:extLst>
      <p:ext uri="{BB962C8B-B14F-4D97-AF65-F5344CB8AC3E}">
        <p14:creationId xmlns:p14="http://schemas.microsoft.com/office/powerpoint/2010/main" val="2464722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spc="0" dirty="0" err="1">
                <a:effectLst/>
                <a:latin typeface="+mn-lt"/>
                <a:ea typeface="Calibri" panose="020F0502020204030204" charset="0"/>
              </a:rPr>
              <a:t>Persyaratan</a:t>
            </a:r>
            <a:r>
              <a:rPr lang="en-US" sz="4000" b="1" spc="0" dirty="0">
                <a:effectLst/>
                <a:latin typeface="+mn-lt"/>
                <a:ea typeface="Calibri" panose="020F0502020204030204" charset="0"/>
              </a:rPr>
              <a:t> </a:t>
            </a:r>
            <a:r>
              <a:rPr lang="en-US" sz="4000" b="1" spc="0" dirty="0" err="1">
                <a:effectLst/>
                <a:latin typeface="+mn-lt"/>
                <a:ea typeface="Calibri" panose="020F0502020204030204" charset="0"/>
              </a:rPr>
              <a:t>Pengusul</a:t>
            </a:r>
            <a:r>
              <a:rPr lang="en-ID" sz="4000" b="1" spc="0" dirty="0">
                <a:effectLst/>
                <a:latin typeface="+mn-lt"/>
                <a:ea typeface="Calibri" panose="020F0502020204030204" charset="0"/>
              </a:rPr>
              <a:t/>
            </a:r>
            <a:br>
              <a:rPr lang="en-ID" sz="4000" b="1" spc="0" dirty="0">
                <a:effectLst/>
                <a:latin typeface="+mn-lt"/>
                <a:ea typeface="Calibri" panose="020F0502020204030204" charset="0"/>
              </a:rPr>
            </a:br>
            <a:endParaRPr lang="en-ID" sz="4000" dirty="0">
              <a:latin typeface="+mn-lt"/>
            </a:endParaRPr>
          </a:p>
        </p:txBody>
      </p:sp>
      <p:sp>
        <p:nvSpPr>
          <p:cNvPr id="3" name="Content Placeholder 2"/>
          <p:cNvSpPr>
            <a:spLocks noGrp="1"/>
          </p:cNvSpPr>
          <p:nvPr>
            <p:ph idx="1"/>
          </p:nvPr>
        </p:nvSpPr>
        <p:spPr>
          <a:xfrm>
            <a:off x="838200" y="1851741"/>
            <a:ext cx="10515600" cy="3543219"/>
          </a:xfrm>
          <a:solidFill>
            <a:schemeClr val="bg2"/>
          </a:solidFill>
        </p:spPr>
        <p:txBody>
          <a:bodyPr>
            <a:normAutofit/>
          </a:bodyPr>
          <a:lstStyle/>
          <a:p>
            <a:pPr marL="0" indent="0" algn="just">
              <a:lnSpc>
                <a:spcPct val="100000"/>
              </a:lnSpc>
              <a:spcBef>
                <a:spcPts val="0"/>
              </a:spcBef>
              <a:spcAft>
                <a:spcPts val="0"/>
              </a:spcAft>
              <a:buNone/>
              <a:tabLst>
                <a:tab pos="1619885" algn="l"/>
                <a:tab pos="1620520" algn="l"/>
              </a:tabLst>
            </a:pPr>
            <a:r>
              <a:rPr lang="id-ID" sz="2400" b="1" dirty="0">
                <a:effectLst/>
                <a:ea typeface="Calibri" panose="020F0502020204030204" charset="0"/>
              </a:rPr>
              <a:t>Persyaratan pengusul Skema Kemasyarakatan sebagai berikut:</a:t>
            </a:r>
            <a:endParaRPr lang="en-ID" sz="2400" b="1" dirty="0">
              <a:effectLst/>
              <a:ea typeface="Calibri" panose="020F0502020204030204" charset="0"/>
            </a:endParaRPr>
          </a:p>
          <a:p>
            <a:pPr marL="630555" marR="679450" lvl="3" indent="-363855" algn="just">
              <a:lnSpc>
                <a:spcPct val="100000"/>
              </a:lnSpc>
              <a:spcBef>
                <a:spcPts val="0"/>
              </a:spcBef>
              <a:spcAft>
                <a:spcPts val="0"/>
              </a:spcAft>
              <a:buFont typeface="+mj-lt"/>
              <a:buAutoNum type="arabicPeriod"/>
            </a:pPr>
            <a:r>
              <a:rPr lang="id-ID" sz="2400" b="1" dirty="0">
                <a:effectLst/>
                <a:ea typeface="Times New Roman" panose="02020603050405020304" pitchFamily="18" charset="0"/>
              </a:rPr>
              <a:t>pengusul memiliki kompetensi multidisiplin sesuai dengan bidang yang diusulkan, </a:t>
            </a:r>
            <a:endParaRPr lang="en-ID" sz="2400" b="1" dirty="0">
              <a:effectLst/>
              <a:ea typeface="Times New Roman" panose="02020603050405020304" pitchFamily="18" charset="0"/>
            </a:endParaRPr>
          </a:p>
          <a:p>
            <a:pPr marL="630555" marR="679450" lvl="3" indent="-363855" algn="just">
              <a:lnSpc>
                <a:spcPct val="100000"/>
              </a:lnSpc>
              <a:spcBef>
                <a:spcPts val="0"/>
              </a:spcBef>
              <a:spcAft>
                <a:spcPts val="0"/>
              </a:spcAft>
              <a:buFont typeface="+mj-lt"/>
              <a:buAutoNum type="arabicPeriod"/>
            </a:pPr>
            <a:r>
              <a:rPr lang="id-ID" sz="2400" b="1" dirty="0">
                <a:effectLst/>
                <a:ea typeface="Times New Roman" panose="02020603050405020304" pitchFamily="18" charset="0"/>
              </a:rPr>
              <a:t>minimal dua kompetensi, dan dimungkinkan untuk berkolaborasi dengan perguruan tinggi lai</a:t>
            </a:r>
            <a:r>
              <a:rPr lang="en-US" sz="2400" b="1" dirty="0">
                <a:effectLst/>
                <a:ea typeface="Times New Roman" panose="02020603050405020304" pitchFamily="18" charset="0"/>
              </a:rPr>
              <a:t>n</a:t>
            </a:r>
            <a:endParaRPr lang="en-ID" sz="2400" b="1" dirty="0">
              <a:effectLst/>
              <a:ea typeface="Times New Roman" panose="02020603050405020304" pitchFamily="18" charset="0"/>
            </a:endParaRPr>
          </a:p>
          <a:p>
            <a:pPr marL="630555" marR="679450" lvl="3" indent="-363855" algn="just">
              <a:lnSpc>
                <a:spcPct val="100000"/>
              </a:lnSpc>
              <a:spcBef>
                <a:spcPts val="0"/>
              </a:spcBef>
              <a:spcAft>
                <a:spcPts val="0"/>
              </a:spcAft>
              <a:buFont typeface="+mj-lt"/>
              <a:buAutoNum type="arabicPeriod"/>
            </a:pPr>
            <a:r>
              <a:rPr lang="id-ID" sz="2400" b="1" dirty="0">
                <a:effectLst/>
                <a:ea typeface="Times New Roman" panose="02020603050405020304" pitchFamily="18" charset="0"/>
              </a:rPr>
              <a:t>pengusul hanya boleh melaksanakan skema kemasyarakatan sebanyak tiga kali sebagai ketua; dan</a:t>
            </a:r>
            <a:endParaRPr lang="en-ID" sz="2400" b="1" dirty="0">
              <a:effectLst/>
              <a:ea typeface="Times New Roman" panose="02020603050405020304" pitchFamily="18" charset="0"/>
            </a:endParaRPr>
          </a:p>
          <a:p>
            <a:pPr marL="630555" marR="679450" lvl="3" indent="-363855" algn="just">
              <a:lnSpc>
                <a:spcPct val="100000"/>
              </a:lnSpc>
              <a:spcBef>
                <a:spcPts val="0"/>
              </a:spcBef>
              <a:spcAft>
                <a:spcPts val="0"/>
              </a:spcAft>
              <a:buFont typeface="+mj-lt"/>
              <a:buAutoNum type="arabicPeriod"/>
            </a:pPr>
            <a:r>
              <a:rPr lang="id-ID" sz="2400" b="1" dirty="0">
                <a:effectLst/>
                <a:ea typeface="Times New Roman" panose="02020603050405020304" pitchFamily="18" charset="0"/>
              </a:rPr>
              <a:t>tim pelaksana minimum dua orang dan  maksimum tiga orang (satu ketua dan satu atau dua anggota).</a:t>
            </a:r>
            <a:endParaRPr lang="en-ID" sz="2400" b="1" dirty="0">
              <a:effectLst/>
              <a:ea typeface="Times New Roman" panose="02020603050405020304" pitchFamily="18" charset="0"/>
            </a:endParaRPr>
          </a:p>
          <a:p>
            <a:pPr>
              <a:lnSpc>
                <a:spcPct val="100000"/>
              </a:lnSpc>
              <a:spcBef>
                <a:spcPts val="0"/>
              </a:spcBef>
            </a:pPr>
            <a:endParaRPr lang="en-ID" sz="2400" b="1" dirty="0"/>
          </a:p>
        </p:txBody>
      </p:sp>
      <p:pic>
        <p:nvPicPr>
          <p:cNvPr id="4" name="Content Placeholder 6"/>
          <p:cNvPicPr>
            <a:picLocks noChangeAspect="1"/>
          </p:cNvPicPr>
          <p:nvPr/>
        </p:nvPicPr>
        <p:blipFill>
          <a:blip r:embed="rId2"/>
          <a:stretch>
            <a:fillRect/>
          </a:stretch>
        </p:blipFill>
        <p:spPr>
          <a:xfrm>
            <a:off x="9469520" y="132574"/>
            <a:ext cx="2362327" cy="906623"/>
          </a:xfrm>
          <a:prstGeom prst="rect">
            <a:avLst/>
          </a:prstGeom>
        </p:spPr>
      </p:pic>
      <p:sp>
        <p:nvSpPr>
          <p:cNvPr id="5" name="Rectangle 4"/>
          <p:cNvSpPr/>
          <p:nvPr/>
        </p:nvSpPr>
        <p:spPr>
          <a:xfrm>
            <a:off x="0" y="1310264"/>
            <a:ext cx="12309894" cy="170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951502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8214" t="37936" r="37233" b="13504"/>
          <a:stretch>
            <a:fillRect/>
          </a:stretch>
        </p:blipFill>
        <p:spPr>
          <a:xfrm>
            <a:off x="6738802" y="1045028"/>
            <a:ext cx="4954088" cy="5511185"/>
          </a:xfrm>
          <a:prstGeom prst="rect">
            <a:avLst/>
          </a:prstGeom>
        </p:spPr>
      </p:pic>
      <p:sp>
        <p:nvSpPr>
          <p:cNvPr id="8" name="TextBox 7"/>
          <p:cNvSpPr txBox="1"/>
          <p:nvPr/>
        </p:nvSpPr>
        <p:spPr>
          <a:xfrm>
            <a:off x="1362889" y="383578"/>
            <a:ext cx="9860282" cy="461665"/>
          </a:xfrm>
          <a:prstGeom prst="rect">
            <a:avLst/>
          </a:prstGeom>
          <a:noFill/>
        </p:spPr>
        <p:txBody>
          <a:bodyPr wrap="square" rtlCol="0">
            <a:spAutoFit/>
          </a:bodyPr>
          <a:lstStyle/>
          <a:p>
            <a:r>
              <a:rPr lang="id-ID" sz="2400" b="1" dirty="0" smtClean="0">
                <a:solidFill>
                  <a:schemeClr val="accent3">
                    <a:lumMod val="75000"/>
                  </a:schemeClr>
                </a:solidFill>
                <a:effectLst>
                  <a:outerShdw blurRad="38100" dist="38100" dir="2700000" algn="tl">
                    <a:srgbClr val="000000">
                      <a:alpha val="43137"/>
                    </a:srgbClr>
                  </a:outerShdw>
                </a:effectLst>
              </a:rPr>
              <a:t>Level </a:t>
            </a:r>
            <a:r>
              <a:rPr lang="id-ID" sz="2400" b="1" dirty="0">
                <a:solidFill>
                  <a:schemeClr val="accent3">
                    <a:lumMod val="75000"/>
                  </a:schemeClr>
                </a:solidFill>
                <a:effectLst>
                  <a:outerShdw blurRad="38100" dist="38100" dir="2700000" algn="tl">
                    <a:srgbClr val="000000">
                      <a:alpha val="43137"/>
                    </a:srgbClr>
                  </a:outerShdw>
                </a:effectLst>
              </a:rPr>
              <a:t>tingkat keberdayaan Mitra Pengabdian Kepada Masyarakat</a:t>
            </a:r>
          </a:p>
        </p:txBody>
      </p:sp>
      <p:grpSp>
        <p:nvGrpSpPr>
          <p:cNvPr id="10" name="Group 9"/>
          <p:cNvGrpSpPr/>
          <p:nvPr/>
        </p:nvGrpSpPr>
        <p:grpSpPr>
          <a:xfrm>
            <a:off x="119743" y="1045028"/>
            <a:ext cx="6063343" cy="3629937"/>
            <a:chOff x="119743" y="2013857"/>
            <a:chExt cx="5089821" cy="2661108"/>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35625" t="73040" r="39196" b="7778"/>
            <a:stretch>
              <a:fillRect/>
            </a:stretch>
          </p:blipFill>
          <p:spPr>
            <a:xfrm>
              <a:off x="119743" y="2645229"/>
              <a:ext cx="5089821" cy="2029736"/>
            </a:xfrm>
            <a:prstGeom prst="rect">
              <a:avLst/>
            </a:prstGeom>
          </p:spPr>
        </p:pic>
        <p:pic>
          <p:nvPicPr>
            <p:cNvPr id="9" name="Picture 8"/>
            <p:cNvPicPr>
              <a:picLocks noChangeAspect="1"/>
            </p:cNvPicPr>
            <p:nvPr/>
          </p:nvPicPr>
          <p:blipFill rotWithShape="1">
            <a:blip r:embed="rId2"/>
            <a:srcRect l="38214" t="37936" r="37233" b="56501"/>
            <a:stretch>
              <a:fillRect/>
            </a:stretch>
          </p:blipFill>
          <p:spPr>
            <a:xfrm>
              <a:off x="207373" y="2013857"/>
              <a:ext cx="4954088" cy="631372"/>
            </a:xfrm>
            <a:prstGeom prst="rect">
              <a:avLst/>
            </a:prstGeom>
          </p:spPr>
        </p:pic>
      </p:grpSp>
    </p:spTree>
    <p:extLst>
      <p:ext uri="{BB962C8B-B14F-4D97-AF65-F5344CB8AC3E}">
        <p14:creationId xmlns:p14="http://schemas.microsoft.com/office/powerpoint/2010/main" val="392134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14" y="147409"/>
            <a:ext cx="6230991" cy="1325563"/>
          </a:xfrm>
        </p:spPr>
        <p:txBody>
          <a:bodyPr/>
          <a:lstStyle/>
          <a:p>
            <a:r>
              <a:rPr lang="en-US" b="1" dirty="0" err="1">
                <a:latin typeface="+mn-lt"/>
              </a:rPr>
              <a:t>Kenapa</a:t>
            </a:r>
            <a:r>
              <a:rPr lang="en-US" b="1" dirty="0">
                <a:latin typeface="+mn-lt"/>
              </a:rPr>
              <a:t> Proposal </a:t>
            </a:r>
            <a:r>
              <a:rPr lang="en-US" b="1" dirty="0" err="1">
                <a:latin typeface="+mn-lt"/>
              </a:rPr>
              <a:t>Ditolak</a:t>
            </a:r>
            <a:endParaRPr lang="en-ID" b="1" dirty="0">
              <a:latin typeface="+mn-lt"/>
            </a:endParaRPr>
          </a:p>
        </p:txBody>
      </p:sp>
      <p:pic>
        <p:nvPicPr>
          <p:cNvPr id="5" name="Content Placeholder 4"/>
          <p:cNvPicPr>
            <a:picLocks noGrp="1" noChangeAspect="1"/>
          </p:cNvPicPr>
          <p:nvPr>
            <p:ph idx="1"/>
          </p:nvPr>
        </p:nvPicPr>
        <p:blipFill>
          <a:blip r:embed="rId2"/>
          <a:stretch>
            <a:fillRect/>
          </a:stretch>
        </p:blipFill>
        <p:spPr>
          <a:xfrm>
            <a:off x="6776952" y="1384028"/>
            <a:ext cx="5415049" cy="3780155"/>
          </a:xfrm>
        </p:spPr>
      </p:pic>
      <p:sp>
        <p:nvSpPr>
          <p:cNvPr id="6" name="TextBox 5"/>
          <p:cNvSpPr txBox="1"/>
          <p:nvPr/>
        </p:nvSpPr>
        <p:spPr>
          <a:xfrm>
            <a:off x="443887" y="1285818"/>
            <a:ext cx="6701496" cy="5016758"/>
          </a:xfrm>
          <a:prstGeom prst="rect">
            <a:avLst/>
          </a:prstGeom>
          <a:solidFill>
            <a:schemeClr val="accent5">
              <a:lumMod val="50000"/>
            </a:schemeClr>
          </a:solidFill>
        </p:spPr>
        <p:txBody>
          <a:bodyPr wrap="square" rtlCol="0">
            <a:spAutoFit/>
          </a:bodyPr>
          <a:lstStyle/>
          <a:p>
            <a:pPr marL="381000" indent="-381000">
              <a:buFont typeface="Wingdings" panose="05000000000000000000" pitchFamily="2" charset="2"/>
              <a:buChar char="§"/>
            </a:pPr>
            <a:r>
              <a:rPr lang="en-US" sz="2000" b="1" dirty="0">
                <a:solidFill>
                  <a:schemeClr val="bg1"/>
                </a:solidFill>
              </a:rPr>
              <a:t>Tim </a:t>
            </a:r>
            <a:r>
              <a:rPr lang="en-US" sz="2000" b="1" dirty="0" err="1">
                <a:solidFill>
                  <a:schemeClr val="bg1"/>
                </a:solidFill>
              </a:rPr>
              <a:t>tidak</a:t>
            </a:r>
            <a:r>
              <a:rPr lang="en-US" sz="2000" b="1" dirty="0">
                <a:solidFill>
                  <a:schemeClr val="bg1"/>
                </a:solidFill>
              </a:rPr>
              <a:t> </a:t>
            </a:r>
            <a:r>
              <a:rPr lang="en-US" sz="2000" b="1" dirty="0" err="1">
                <a:solidFill>
                  <a:schemeClr val="bg1"/>
                </a:solidFill>
              </a:rPr>
              <a:t>multidisiplin</a:t>
            </a:r>
            <a:r>
              <a:rPr lang="en-US" sz="2000" b="1" dirty="0">
                <a:solidFill>
                  <a:schemeClr val="bg1"/>
                </a:solidFill>
              </a:rPr>
              <a:t> (min. 2 </a:t>
            </a:r>
            <a:r>
              <a:rPr lang="en-US" sz="2000" b="1" dirty="0" err="1">
                <a:solidFill>
                  <a:schemeClr val="bg1"/>
                </a:solidFill>
              </a:rPr>
              <a:t>kompetensi</a:t>
            </a:r>
            <a:r>
              <a:rPr lang="en-US" sz="2000" b="1" dirty="0" smtClean="0">
                <a:solidFill>
                  <a:schemeClr val="bg1"/>
                </a:solidFill>
              </a:rPr>
              <a:t>) </a:t>
            </a:r>
            <a:r>
              <a:rPr lang="en-US" sz="2000" b="1" dirty="0" smtClean="0">
                <a:solidFill>
                  <a:schemeClr val="bg1"/>
                </a:solidFill>
                <a:sym typeface="Wingdings" panose="05000000000000000000" pitchFamily="2" charset="2"/>
              </a:rPr>
              <a:t> KAPASITAS</a:t>
            </a:r>
            <a:endParaRPr lang="en-US" sz="2000" b="1" dirty="0">
              <a:solidFill>
                <a:schemeClr val="bg1"/>
              </a:solidFill>
            </a:endParaRPr>
          </a:p>
          <a:p>
            <a:pPr marL="381000" indent="-381000">
              <a:buFont typeface="Wingdings" panose="05000000000000000000" pitchFamily="2" charset="2"/>
              <a:buChar char="§"/>
            </a:pPr>
            <a:r>
              <a:rPr lang="en-US" sz="2000" b="1" dirty="0" err="1">
                <a:solidFill>
                  <a:schemeClr val="bg1"/>
                </a:solidFill>
              </a:rPr>
              <a:t>Tidak</a:t>
            </a:r>
            <a:r>
              <a:rPr lang="en-US" sz="2000" b="1" dirty="0">
                <a:solidFill>
                  <a:schemeClr val="bg1"/>
                </a:solidFill>
              </a:rPr>
              <a:t> </a:t>
            </a:r>
            <a:r>
              <a:rPr lang="en-US" sz="2000" b="1" dirty="0" err="1">
                <a:solidFill>
                  <a:schemeClr val="bg1"/>
                </a:solidFill>
              </a:rPr>
              <a:t>melibatkan</a:t>
            </a:r>
            <a:r>
              <a:rPr lang="en-US" sz="2000" b="1" dirty="0">
                <a:solidFill>
                  <a:schemeClr val="bg1"/>
                </a:solidFill>
              </a:rPr>
              <a:t> </a:t>
            </a:r>
            <a:r>
              <a:rPr lang="en-US" sz="2000" b="1" dirty="0" err="1">
                <a:solidFill>
                  <a:schemeClr val="bg1"/>
                </a:solidFill>
              </a:rPr>
              <a:t>mahasiswa</a:t>
            </a:r>
            <a:endParaRPr lang="en-US" sz="2000" b="1" dirty="0">
              <a:solidFill>
                <a:schemeClr val="bg1"/>
              </a:solidFill>
            </a:endParaRPr>
          </a:p>
          <a:p>
            <a:pPr marL="381000" indent="-381000">
              <a:buFont typeface="Wingdings" panose="05000000000000000000" pitchFamily="2" charset="2"/>
              <a:buChar char="§"/>
            </a:pPr>
            <a:r>
              <a:rPr lang="en-US" sz="2000" b="1" dirty="0" err="1">
                <a:solidFill>
                  <a:schemeClr val="bg1"/>
                </a:solidFill>
              </a:rPr>
              <a:t>Tidak</a:t>
            </a:r>
            <a:r>
              <a:rPr lang="en-US" sz="2000" b="1" dirty="0">
                <a:solidFill>
                  <a:schemeClr val="bg1"/>
                </a:solidFill>
              </a:rPr>
              <a:t> </a:t>
            </a:r>
            <a:r>
              <a:rPr lang="en-US" sz="2000" b="1" dirty="0" err="1">
                <a:solidFill>
                  <a:schemeClr val="bg1"/>
                </a:solidFill>
              </a:rPr>
              <a:t>sesuai</a:t>
            </a:r>
            <a:r>
              <a:rPr lang="en-US" sz="2000" b="1" dirty="0">
                <a:solidFill>
                  <a:schemeClr val="bg1"/>
                </a:solidFill>
              </a:rPr>
              <a:t> </a:t>
            </a:r>
            <a:r>
              <a:rPr lang="en-US" sz="2000" b="1" dirty="0" err="1">
                <a:solidFill>
                  <a:schemeClr val="bg1"/>
                </a:solidFill>
              </a:rPr>
              <a:t>dengan</a:t>
            </a:r>
            <a:r>
              <a:rPr lang="en-US" sz="2000" b="1" dirty="0">
                <a:solidFill>
                  <a:schemeClr val="bg1"/>
                </a:solidFill>
              </a:rPr>
              <a:t> </a:t>
            </a:r>
            <a:r>
              <a:rPr lang="en-US" sz="2000" b="1" dirty="0" err="1">
                <a:solidFill>
                  <a:schemeClr val="bg1"/>
                </a:solidFill>
              </a:rPr>
              <a:t>panduan</a:t>
            </a:r>
            <a:r>
              <a:rPr lang="en-US" sz="2000" b="1" dirty="0">
                <a:solidFill>
                  <a:schemeClr val="bg1"/>
                </a:solidFill>
              </a:rPr>
              <a:t> (</a:t>
            </a:r>
            <a:r>
              <a:rPr lang="en-US" sz="2000" b="1" dirty="0" err="1">
                <a:solidFill>
                  <a:schemeClr val="bg1"/>
                </a:solidFill>
              </a:rPr>
              <a:t>jumlah</a:t>
            </a:r>
            <a:r>
              <a:rPr lang="en-US" sz="2000" b="1" dirty="0">
                <a:solidFill>
                  <a:schemeClr val="bg1"/>
                </a:solidFill>
              </a:rPr>
              <a:t> kata </a:t>
            </a:r>
            <a:r>
              <a:rPr lang="en-US" sz="2000" b="1" dirty="0" err="1">
                <a:solidFill>
                  <a:schemeClr val="bg1"/>
                </a:solidFill>
              </a:rPr>
              <a:t>setiap</a:t>
            </a:r>
            <a:r>
              <a:rPr lang="en-US" sz="2000" b="1" dirty="0">
                <a:solidFill>
                  <a:schemeClr val="bg1"/>
                </a:solidFill>
              </a:rPr>
              <a:t> </a:t>
            </a:r>
            <a:r>
              <a:rPr lang="en-US" sz="2000" b="1" dirty="0" err="1">
                <a:solidFill>
                  <a:schemeClr val="bg1"/>
                </a:solidFill>
              </a:rPr>
              <a:t>bab</a:t>
            </a:r>
            <a:r>
              <a:rPr lang="en-US" sz="2000" b="1" dirty="0">
                <a:solidFill>
                  <a:schemeClr val="bg1"/>
                </a:solidFill>
              </a:rPr>
              <a:t>, </a:t>
            </a:r>
            <a:r>
              <a:rPr lang="en-US" sz="2000" b="1" dirty="0" err="1">
                <a:solidFill>
                  <a:schemeClr val="bg1"/>
                </a:solidFill>
              </a:rPr>
              <a:t>urutan</a:t>
            </a:r>
            <a:r>
              <a:rPr lang="en-US" sz="2000" b="1" dirty="0">
                <a:solidFill>
                  <a:schemeClr val="bg1"/>
                </a:solidFill>
              </a:rPr>
              <a:t> </a:t>
            </a:r>
            <a:r>
              <a:rPr lang="en-US" sz="2000" b="1" dirty="0" err="1">
                <a:solidFill>
                  <a:schemeClr val="bg1"/>
                </a:solidFill>
              </a:rPr>
              <a:t>bab</a:t>
            </a:r>
            <a:r>
              <a:rPr lang="en-US" sz="2000" b="1" dirty="0">
                <a:solidFill>
                  <a:schemeClr val="bg1"/>
                </a:solidFill>
              </a:rPr>
              <a:t>, </a:t>
            </a:r>
            <a:r>
              <a:rPr lang="en-US" sz="2000" b="1" dirty="0" err="1">
                <a:solidFill>
                  <a:schemeClr val="bg1"/>
                </a:solidFill>
              </a:rPr>
              <a:t>jumlah</a:t>
            </a:r>
            <a:r>
              <a:rPr lang="en-US" sz="2000" b="1" dirty="0">
                <a:solidFill>
                  <a:schemeClr val="bg1"/>
                </a:solidFill>
              </a:rPr>
              <a:t> </a:t>
            </a:r>
            <a:r>
              <a:rPr lang="en-US" sz="2000" b="1" dirty="0" err="1">
                <a:solidFill>
                  <a:schemeClr val="bg1"/>
                </a:solidFill>
              </a:rPr>
              <a:t>halaman</a:t>
            </a:r>
            <a:r>
              <a:rPr lang="en-US" sz="2000" b="1" dirty="0">
                <a:solidFill>
                  <a:schemeClr val="bg1"/>
                </a:solidFill>
              </a:rPr>
              <a:t>, </a:t>
            </a:r>
            <a:r>
              <a:rPr lang="en-US" sz="2000" b="1" dirty="0" err="1">
                <a:solidFill>
                  <a:schemeClr val="bg1"/>
                </a:solidFill>
              </a:rPr>
              <a:t>pokok</a:t>
            </a:r>
            <a:r>
              <a:rPr lang="en-US" sz="2000" b="1" dirty="0">
                <a:solidFill>
                  <a:schemeClr val="bg1"/>
                </a:solidFill>
              </a:rPr>
              <a:t> </a:t>
            </a:r>
            <a:r>
              <a:rPr lang="en-US" sz="2000" b="1" dirty="0" err="1">
                <a:solidFill>
                  <a:schemeClr val="bg1"/>
                </a:solidFill>
              </a:rPr>
              <a:t>bahasan</a:t>
            </a:r>
            <a:r>
              <a:rPr lang="en-US" sz="2000" b="1" dirty="0">
                <a:solidFill>
                  <a:schemeClr val="bg1"/>
                </a:solidFill>
              </a:rPr>
              <a:t> </a:t>
            </a:r>
            <a:r>
              <a:rPr lang="en-US" sz="2000" b="1" dirty="0" err="1">
                <a:solidFill>
                  <a:schemeClr val="bg1"/>
                </a:solidFill>
              </a:rPr>
              <a:t>masing-masing</a:t>
            </a:r>
            <a:r>
              <a:rPr lang="en-US" sz="2000" b="1" dirty="0">
                <a:solidFill>
                  <a:schemeClr val="bg1"/>
                </a:solidFill>
              </a:rPr>
              <a:t> </a:t>
            </a:r>
            <a:r>
              <a:rPr lang="en-US" sz="2000" b="1" dirty="0" err="1">
                <a:solidFill>
                  <a:schemeClr val="bg1"/>
                </a:solidFill>
              </a:rPr>
              <a:t>bab</a:t>
            </a:r>
            <a:r>
              <a:rPr lang="en-US" sz="2000" b="1" dirty="0">
                <a:solidFill>
                  <a:schemeClr val="bg1"/>
                </a:solidFill>
              </a:rPr>
              <a:t> </a:t>
            </a:r>
            <a:r>
              <a:rPr lang="en-US" sz="2000" b="1" dirty="0" err="1">
                <a:solidFill>
                  <a:schemeClr val="bg1"/>
                </a:solidFill>
              </a:rPr>
              <a:t>sesuai</a:t>
            </a:r>
            <a:r>
              <a:rPr lang="en-US" sz="2000" b="1" dirty="0">
                <a:solidFill>
                  <a:schemeClr val="bg1"/>
                </a:solidFill>
              </a:rPr>
              <a:t> </a:t>
            </a:r>
            <a:r>
              <a:rPr lang="en-US" sz="2000" b="1" dirty="0" err="1">
                <a:solidFill>
                  <a:schemeClr val="bg1"/>
                </a:solidFill>
              </a:rPr>
              <a:t>dengan</a:t>
            </a:r>
            <a:r>
              <a:rPr lang="en-US" sz="2000" b="1" dirty="0">
                <a:solidFill>
                  <a:schemeClr val="bg1"/>
                </a:solidFill>
              </a:rPr>
              <a:t> skim yang </a:t>
            </a:r>
            <a:r>
              <a:rPr lang="en-US" sz="2000" b="1" dirty="0" err="1">
                <a:solidFill>
                  <a:schemeClr val="bg1"/>
                </a:solidFill>
              </a:rPr>
              <a:t>diajukan</a:t>
            </a:r>
            <a:r>
              <a:rPr lang="en-US" sz="2000" b="1" dirty="0">
                <a:solidFill>
                  <a:schemeClr val="bg1"/>
                </a:solidFill>
              </a:rPr>
              <a:t> </a:t>
            </a:r>
            <a:r>
              <a:rPr lang="en-US" sz="2000" b="1" dirty="0" err="1">
                <a:solidFill>
                  <a:schemeClr val="bg1"/>
                </a:solidFill>
              </a:rPr>
              <a:t>dsb</a:t>
            </a:r>
            <a:r>
              <a:rPr lang="en-US" sz="2000" b="1" dirty="0">
                <a:solidFill>
                  <a:schemeClr val="bg1"/>
                </a:solidFill>
              </a:rPr>
              <a:t>)</a:t>
            </a:r>
          </a:p>
          <a:p>
            <a:pPr marL="381000" indent="-381000">
              <a:buFont typeface="Wingdings" panose="05000000000000000000" pitchFamily="2" charset="2"/>
              <a:buChar char="§"/>
            </a:pPr>
            <a:r>
              <a:rPr lang="en-US" sz="2000" b="1" dirty="0">
                <a:solidFill>
                  <a:schemeClr val="bg1"/>
                </a:solidFill>
              </a:rPr>
              <a:t>Kurang IPTEKS (</a:t>
            </a:r>
            <a:r>
              <a:rPr lang="en-US" sz="2000" b="1" dirty="0" err="1">
                <a:solidFill>
                  <a:schemeClr val="bg1"/>
                </a:solidFill>
              </a:rPr>
              <a:t>tidak</a:t>
            </a:r>
            <a:r>
              <a:rPr lang="en-US" sz="2000" b="1" dirty="0">
                <a:solidFill>
                  <a:schemeClr val="bg1"/>
                </a:solidFill>
              </a:rPr>
              <a:t> </a:t>
            </a:r>
            <a:r>
              <a:rPr lang="en-US" sz="2000" b="1" dirty="0" err="1">
                <a:solidFill>
                  <a:schemeClr val="bg1"/>
                </a:solidFill>
              </a:rPr>
              <a:t>ada</a:t>
            </a:r>
            <a:r>
              <a:rPr lang="en-US" sz="2000" b="1" dirty="0">
                <a:solidFill>
                  <a:schemeClr val="bg1"/>
                </a:solidFill>
              </a:rPr>
              <a:t> </a:t>
            </a:r>
            <a:r>
              <a:rPr lang="en-US" sz="2000" b="1" dirty="0" err="1">
                <a:solidFill>
                  <a:schemeClr val="bg1"/>
                </a:solidFill>
              </a:rPr>
              <a:t>investasi</a:t>
            </a:r>
            <a:r>
              <a:rPr lang="en-US" sz="2000" b="1" dirty="0">
                <a:solidFill>
                  <a:schemeClr val="bg1"/>
                </a:solidFill>
              </a:rPr>
              <a:t> untuk </a:t>
            </a:r>
            <a:r>
              <a:rPr lang="en-US" sz="2000" b="1" dirty="0" err="1">
                <a:solidFill>
                  <a:schemeClr val="bg1"/>
                </a:solidFill>
              </a:rPr>
              <a:t>mitra</a:t>
            </a:r>
            <a:r>
              <a:rPr lang="en-US" sz="2000" b="1" dirty="0">
                <a:solidFill>
                  <a:schemeClr val="bg1"/>
                </a:solidFill>
              </a:rPr>
              <a:t>)</a:t>
            </a:r>
          </a:p>
          <a:p>
            <a:pPr marL="381000" indent="-381000">
              <a:buFont typeface="Wingdings" panose="05000000000000000000" pitchFamily="2" charset="2"/>
              <a:buChar char="§"/>
            </a:pPr>
            <a:r>
              <a:rPr lang="en-US" sz="2000" b="1" dirty="0">
                <a:solidFill>
                  <a:schemeClr val="bg1"/>
                </a:solidFill>
              </a:rPr>
              <a:t>Gambaran </a:t>
            </a:r>
            <a:r>
              <a:rPr lang="en-US" sz="2000" b="1" dirty="0" err="1">
                <a:solidFill>
                  <a:schemeClr val="bg1"/>
                </a:solidFill>
              </a:rPr>
              <a:t>Ipteks</a:t>
            </a:r>
            <a:r>
              <a:rPr lang="en-US" sz="2000" b="1" dirty="0">
                <a:solidFill>
                  <a:schemeClr val="bg1"/>
                </a:solidFill>
              </a:rPr>
              <a:t> </a:t>
            </a:r>
            <a:r>
              <a:rPr lang="en-US" sz="2000" b="1" dirty="0" err="1">
                <a:solidFill>
                  <a:schemeClr val="bg1"/>
                </a:solidFill>
              </a:rPr>
              <a:t>tidak</a:t>
            </a:r>
            <a:r>
              <a:rPr lang="en-US" sz="2000" b="1" dirty="0">
                <a:solidFill>
                  <a:schemeClr val="bg1"/>
                </a:solidFill>
              </a:rPr>
              <a:t> </a:t>
            </a:r>
            <a:r>
              <a:rPr lang="en-US" sz="2000" b="1" dirty="0" err="1">
                <a:solidFill>
                  <a:schemeClr val="bg1"/>
                </a:solidFill>
              </a:rPr>
              <a:t>lengkap</a:t>
            </a:r>
            <a:r>
              <a:rPr lang="en-US" sz="2000" b="1" dirty="0">
                <a:solidFill>
                  <a:schemeClr val="bg1"/>
                </a:solidFill>
              </a:rPr>
              <a:t>, </a:t>
            </a:r>
            <a:r>
              <a:rPr lang="en-US" sz="2000" b="1" dirty="0" err="1">
                <a:solidFill>
                  <a:schemeClr val="bg1"/>
                </a:solidFill>
              </a:rPr>
              <a:t>tidak</a:t>
            </a:r>
            <a:r>
              <a:rPr lang="en-US" sz="2000" b="1" dirty="0">
                <a:solidFill>
                  <a:schemeClr val="bg1"/>
                </a:solidFill>
              </a:rPr>
              <a:t> </a:t>
            </a:r>
            <a:r>
              <a:rPr lang="en-US" sz="2000" b="1" dirty="0" err="1">
                <a:solidFill>
                  <a:schemeClr val="bg1"/>
                </a:solidFill>
              </a:rPr>
              <a:t>jelas</a:t>
            </a:r>
            <a:r>
              <a:rPr lang="en-US" sz="2000" b="1" dirty="0">
                <a:solidFill>
                  <a:schemeClr val="bg1"/>
                </a:solidFill>
              </a:rPr>
              <a:t> </a:t>
            </a:r>
            <a:r>
              <a:rPr lang="en-US" sz="2000" b="1" dirty="0" err="1">
                <a:solidFill>
                  <a:schemeClr val="bg1"/>
                </a:solidFill>
              </a:rPr>
              <a:t>atau</a:t>
            </a:r>
            <a:r>
              <a:rPr lang="en-US" sz="2000" b="1" dirty="0">
                <a:solidFill>
                  <a:schemeClr val="bg1"/>
                </a:solidFill>
              </a:rPr>
              <a:t> </a:t>
            </a:r>
            <a:r>
              <a:rPr lang="en-US" sz="2000" b="1" dirty="0" err="1">
                <a:solidFill>
                  <a:schemeClr val="bg1"/>
                </a:solidFill>
              </a:rPr>
              <a:t>tidak</a:t>
            </a:r>
            <a:r>
              <a:rPr lang="en-US" sz="2000" b="1" dirty="0">
                <a:solidFill>
                  <a:schemeClr val="bg1"/>
                </a:solidFill>
              </a:rPr>
              <a:t> </a:t>
            </a:r>
            <a:r>
              <a:rPr lang="en-US" sz="2000" b="1" dirty="0" err="1">
                <a:solidFill>
                  <a:schemeClr val="bg1"/>
                </a:solidFill>
              </a:rPr>
              <a:t>disertai</a:t>
            </a:r>
            <a:r>
              <a:rPr lang="en-US" sz="2000" b="1" dirty="0">
                <a:solidFill>
                  <a:schemeClr val="bg1"/>
                </a:solidFill>
              </a:rPr>
              <a:t> </a:t>
            </a:r>
            <a:r>
              <a:rPr lang="en-US" sz="2000" b="1" dirty="0" err="1">
                <a:solidFill>
                  <a:schemeClr val="bg1"/>
                </a:solidFill>
              </a:rPr>
              <a:t>gambar</a:t>
            </a:r>
            <a:r>
              <a:rPr lang="en-US" sz="2000" b="1" dirty="0">
                <a:solidFill>
                  <a:schemeClr val="bg1"/>
                </a:solidFill>
              </a:rPr>
              <a:t> </a:t>
            </a:r>
            <a:r>
              <a:rPr lang="en-US" sz="2000" b="1" dirty="0" err="1">
                <a:solidFill>
                  <a:schemeClr val="bg1"/>
                </a:solidFill>
              </a:rPr>
              <a:t>spesifikasi</a:t>
            </a:r>
            <a:r>
              <a:rPr lang="en-US" sz="2000" b="1" dirty="0">
                <a:solidFill>
                  <a:schemeClr val="bg1"/>
                </a:solidFill>
              </a:rPr>
              <a:t> </a:t>
            </a:r>
          </a:p>
          <a:p>
            <a:pPr marL="381000" indent="-381000">
              <a:buFont typeface="Wingdings" panose="05000000000000000000" pitchFamily="2" charset="2"/>
              <a:buChar char="§"/>
            </a:pPr>
            <a:r>
              <a:rPr lang="en-US" sz="2000" b="1" dirty="0" err="1">
                <a:solidFill>
                  <a:schemeClr val="bg1"/>
                </a:solidFill>
              </a:rPr>
              <a:t>Anggaran</a:t>
            </a:r>
            <a:r>
              <a:rPr lang="en-US" sz="2000" b="1" dirty="0">
                <a:solidFill>
                  <a:schemeClr val="bg1"/>
                </a:solidFill>
              </a:rPr>
              <a:t> </a:t>
            </a:r>
            <a:r>
              <a:rPr lang="en-US" sz="2000" b="1" dirty="0" err="1">
                <a:solidFill>
                  <a:schemeClr val="bg1"/>
                </a:solidFill>
              </a:rPr>
              <a:t>tidak</a:t>
            </a:r>
            <a:r>
              <a:rPr lang="en-US" sz="2000" b="1" dirty="0">
                <a:solidFill>
                  <a:schemeClr val="bg1"/>
                </a:solidFill>
              </a:rPr>
              <a:t> </a:t>
            </a:r>
            <a:r>
              <a:rPr lang="en-US" sz="2000" b="1" dirty="0" err="1">
                <a:solidFill>
                  <a:schemeClr val="bg1"/>
                </a:solidFill>
              </a:rPr>
              <a:t>rasional</a:t>
            </a:r>
            <a:r>
              <a:rPr lang="en-US" sz="2000" b="1" dirty="0">
                <a:solidFill>
                  <a:schemeClr val="bg1"/>
                </a:solidFill>
              </a:rPr>
              <a:t> dan </a:t>
            </a:r>
            <a:r>
              <a:rPr lang="en-US" sz="2000" b="1" dirty="0" err="1">
                <a:solidFill>
                  <a:schemeClr val="bg1"/>
                </a:solidFill>
              </a:rPr>
              <a:t>tidak</a:t>
            </a:r>
            <a:r>
              <a:rPr lang="en-US" sz="2000" b="1" dirty="0">
                <a:solidFill>
                  <a:schemeClr val="bg1"/>
                </a:solidFill>
              </a:rPr>
              <a:t> </a:t>
            </a:r>
            <a:r>
              <a:rPr lang="en-US" sz="2000" b="1" dirty="0" err="1">
                <a:solidFill>
                  <a:schemeClr val="bg1"/>
                </a:solidFill>
              </a:rPr>
              <a:t>ada</a:t>
            </a:r>
            <a:r>
              <a:rPr lang="en-US" sz="2000" b="1" dirty="0">
                <a:solidFill>
                  <a:schemeClr val="bg1"/>
                </a:solidFill>
              </a:rPr>
              <a:t> </a:t>
            </a:r>
            <a:r>
              <a:rPr lang="en-US" sz="2000" b="1" dirty="0" err="1">
                <a:solidFill>
                  <a:schemeClr val="bg1"/>
                </a:solidFill>
              </a:rPr>
              <a:t>investasi</a:t>
            </a:r>
            <a:r>
              <a:rPr lang="en-US" sz="2000" b="1" dirty="0">
                <a:solidFill>
                  <a:schemeClr val="bg1"/>
                </a:solidFill>
              </a:rPr>
              <a:t> yang </a:t>
            </a:r>
            <a:r>
              <a:rPr lang="en-US" sz="2000" b="1" dirty="0" err="1">
                <a:solidFill>
                  <a:schemeClr val="bg1"/>
                </a:solidFill>
              </a:rPr>
              <a:t>diberikan</a:t>
            </a:r>
            <a:r>
              <a:rPr lang="en-US" sz="2000" b="1" dirty="0">
                <a:solidFill>
                  <a:schemeClr val="bg1"/>
                </a:solidFill>
              </a:rPr>
              <a:t> untuk </a:t>
            </a:r>
            <a:r>
              <a:rPr lang="en-US" sz="2000" b="1" dirty="0" err="1">
                <a:solidFill>
                  <a:schemeClr val="bg1"/>
                </a:solidFill>
              </a:rPr>
              <a:t>mitra</a:t>
            </a:r>
            <a:endParaRPr lang="en-US" sz="2000" b="1" dirty="0">
              <a:solidFill>
                <a:schemeClr val="bg1"/>
              </a:solidFill>
            </a:endParaRPr>
          </a:p>
          <a:p>
            <a:pPr marL="381000" indent="-381000">
              <a:buFont typeface="Wingdings" panose="05000000000000000000" pitchFamily="2" charset="2"/>
              <a:buChar char="§"/>
            </a:pPr>
            <a:r>
              <a:rPr lang="en-US" sz="2000" b="1" dirty="0">
                <a:solidFill>
                  <a:schemeClr val="bg1"/>
                </a:solidFill>
              </a:rPr>
              <a:t>CV </a:t>
            </a:r>
            <a:r>
              <a:rPr lang="en-US" sz="2000" b="1" dirty="0" err="1">
                <a:solidFill>
                  <a:schemeClr val="bg1"/>
                </a:solidFill>
              </a:rPr>
              <a:t>kurang</a:t>
            </a:r>
            <a:r>
              <a:rPr lang="en-US" sz="2000" b="1" dirty="0">
                <a:solidFill>
                  <a:schemeClr val="bg1"/>
                </a:solidFill>
              </a:rPr>
              <a:t> menunjukan </a:t>
            </a:r>
            <a:r>
              <a:rPr lang="en-US" sz="2000" b="1" dirty="0" err="1">
                <a:solidFill>
                  <a:schemeClr val="bg1"/>
                </a:solidFill>
              </a:rPr>
              <a:t>pengalaman</a:t>
            </a:r>
            <a:r>
              <a:rPr lang="en-US" sz="2000" b="1" dirty="0">
                <a:solidFill>
                  <a:schemeClr val="bg1"/>
                </a:solidFill>
              </a:rPr>
              <a:t> Pengabdian</a:t>
            </a:r>
          </a:p>
          <a:p>
            <a:pPr marL="381000" indent="-381000">
              <a:buFont typeface="Wingdings" panose="05000000000000000000" pitchFamily="2" charset="2"/>
              <a:buChar char="§"/>
            </a:pPr>
            <a:r>
              <a:rPr lang="en-US" sz="2000" b="1" dirty="0">
                <a:solidFill>
                  <a:schemeClr val="bg1"/>
                </a:solidFill>
              </a:rPr>
              <a:t>Surat </a:t>
            </a:r>
            <a:r>
              <a:rPr lang="en-US" sz="2000" b="1" dirty="0" err="1">
                <a:solidFill>
                  <a:schemeClr val="bg1"/>
                </a:solidFill>
              </a:rPr>
              <a:t>Kesediaan</a:t>
            </a:r>
            <a:r>
              <a:rPr lang="en-US" sz="2000" b="1" dirty="0">
                <a:solidFill>
                  <a:schemeClr val="bg1"/>
                </a:solidFill>
              </a:rPr>
              <a:t> Mitra </a:t>
            </a:r>
            <a:r>
              <a:rPr lang="en-US" sz="2000" b="1" dirty="0" err="1">
                <a:solidFill>
                  <a:schemeClr val="bg1"/>
                </a:solidFill>
              </a:rPr>
              <a:t>tidak</a:t>
            </a:r>
            <a:r>
              <a:rPr lang="en-US" sz="2000" b="1" dirty="0">
                <a:solidFill>
                  <a:schemeClr val="bg1"/>
                </a:solidFill>
              </a:rPr>
              <a:t> </a:t>
            </a:r>
            <a:r>
              <a:rPr lang="en-US" sz="2000" b="1" dirty="0" err="1">
                <a:solidFill>
                  <a:schemeClr val="bg1"/>
                </a:solidFill>
              </a:rPr>
              <a:t>sesuai</a:t>
            </a:r>
            <a:endParaRPr lang="en-US" sz="2000" b="1" dirty="0">
              <a:solidFill>
                <a:schemeClr val="bg1"/>
              </a:solidFill>
            </a:endParaRPr>
          </a:p>
          <a:p>
            <a:pPr marL="381000" indent="-381000">
              <a:buFont typeface="Wingdings" panose="05000000000000000000" pitchFamily="2" charset="2"/>
              <a:buChar char="§"/>
            </a:pPr>
            <a:r>
              <a:rPr lang="en-US" sz="2000" b="1" dirty="0">
                <a:solidFill>
                  <a:schemeClr val="bg1"/>
                </a:solidFill>
              </a:rPr>
              <a:t>Peta </a:t>
            </a:r>
            <a:r>
              <a:rPr lang="en-US" sz="2000" b="1" dirty="0" err="1">
                <a:solidFill>
                  <a:schemeClr val="bg1"/>
                </a:solidFill>
              </a:rPr>
              <a:t>lokasi</a:t>
            </a:r>
            <a:r>
              <a:rPr lang="en-US" sz="2000" b="1" dirty="0">
                <a:solidFill>
                  <a:schemeClr val="bg1"/>
                </a:solidFill>
              </a:rPr>
              <a:t> </a:t>
            </a:r>
            <a:r>
              <a:rPr lang="en-US" sz="2000" b="1" dirty="0" err="1">
                <a:solidFill>
                  <a:schemeClr val="bg1"/>
                </a:solidFill>
              </a:rPr>
              <a:t>tidak</a:t>
            </a:r>
            <a:r>
              <a:rPr lang="en-US" sz="2000" b="1" dirty="0">
                <a:solidFill>
                  <a:schemeClr val="bg1"/>
                </a:solidFill>
              </a:rPr>
              <a:t> </a:t>
            </a:r>
            <a:r>
              <a:rPr lang="en-US" sz="2000" b="1" dirty="0" err="1">
                <a:solidFill>
                  <a:schemeClr val="bg1"/>
                </a:solidFill>
              </a:rPr>
              <a:t>jelas</a:t>
            </a:r>
            <a:r>
              <a:rPr lang="en-US" sz="2000" b="1" dirty="0">
                <a:solidFill>
                  <a:schemeClr val="bg1"/>
                </a:solidFill>
              </a:rPr>
              <a:t>, </a:t>
            </a:r>
            <a:r>
              <a:rPr lang="en-US" sz="2000" b="1" dirty="0" err="1">
                <a:solidFill>
                  <a:schemeClr val="bg1"/>
                </a:solidFill>
              </a:rPr>
              <a:t>jarak</a:t>
            </a:r>
            <a:r>
              <a:rPr lang="en-US" sz="2000" b="1" dirty="0">
                <a:solidFill>
                  <a:schemeClr val="bg1"/>
                </a:solidFill>
              </a:rPr>
              <a:t> </a:t>
            </a:r>
            <a:r>
              <a:rPr lang="en-US" sz="2000" b="1" dirty="0" err="1">
                <a:solidFill>
                  <a:schemeClr val="bg1"/>
                </a:solidFill>
              </a:rPr>
              <a:t>melebihi</a:t>
            </a:r>
            <a:r>
              <a:rPr lang="en-US" sz="2000" b="1" dirty="0">
                <a:solidFill>
                  <a:schemeClr val="bg1"/>
                </a:solidFill>
              </a:rPr>
              <a:t> </a:t>
            </a:r>
            <a:r>
              <a:rPr lang="en-US" sz="2000" b="1" dirty="0" err="1">
                <a:solidFill>
                  <a:schemeClr val="bg1"/>
                </a:solidFill>
              </a:rPr>
              <a:t>ketentuan</a:t>
            </a:r>
            <a:r>
              <a:rPr lang="en-US" sz="2000" b="1" dirty="0">
                <a:solidFill>
                  <a:schemeClr val="bg1"/>
                </a:solidFill>
              </a:rPr>
              <a:t> yang </a:t>
            </a:r>
            <a:r>
              <a:rPr lang="en-US" sz="2000" b="1" dirty="0" err="1">
                <a:solidFill>
                  <a:schemeClr val="bg1"/>
                </a:solidFill>
              </a:rPr>
              <a:t>berlaku</a:t>
            </a:r>
            <a:endParaRPr lang="en-ID" sz="2000" b="1" dirty="0">
              <a:solidFill>
                <a:schemeClr val="bg1"/>
              </a:solidFill>
            </a:endParaRPr>
          </a:p>
        </p:txBody>
      </p:sp>
    </p:spTree>
    <p:extLst>
      <p:ext uri="{BB962C8B-B14F-4D97-AF65-F5344CB8AC3E}">
        <p14:creationId xmlns:p14="http://schemas.microsoft.com/office/powerpoint/2010/main" val="288028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 y="2780203"/>
            <a:ext cx="10515600" cy="4351339"/>
          </a:xfrm>
        </p:spPr>
        <p:txBody>
          <a:bodyPr>
            <a:normAutofit/>
          </a:bodyPr>
          <a:lstStyle/>
          <a:p>
            <a:r>
              <a:rPr lang="en-US" sz="3200" dirty="0" err="1"/>
              <a:t>Ringkasan</a:t>
            </a:r>
            <a:r>
              <a:rPr lang="en-US" sz="3200" dirty="0"/>
              <a:t>		 	500  	kata</a:t>
            </a:r>
          </a:p>
          <a:p>
            <a:r>
              <a:rPr lang="en-US" sz="3200" dirty="0" err="1"/>
              <a:t>Pendahuluan</a:t>
            </a:r>
            <a:r>
              <a:rPr lang="en-US" sz="3200" dirty="0"/>
              <a:t> 			2000 kata</a:t>
            </a:r>
          </a:p>
          <a:p>
            <a:r>
              <a:rPr lang="en-US" sz="3200" dirty="0"/>
              <a:t>Solusi </a:t>
            </a:r>
            <a:r>
              <a:rPr lang="en-US" sz="3200" dirty="0" err="1"/>
              <a:t>permasalahan</a:t>
            </a:r>
            <a:r>
              <a:rPr lang="en-US" sz="3200" dirty="0"/>
              <a:t> 	1500 kata </a:t>
            </a:r>
          </a:p>
          <a:p>
            <a:r>
              <a:rPr lang="en-US" sz="3200" dirty="0" err="1"/>
              <a:t>Metode</a:t>
            </a:r>
            <a:r>
              <a:rPr lang="en-US" sz="3200" dirty="0"/>
              <a:t>				2000 kata </a:t>
            </a:r>
          </a:p>
          <a:p>
            <a:r>
              <a:rPr lang="en-US" sz="3200" dirty="0"/>
              <a:t>Gambaran </a:t>
            </a:r>
            <a:r>
              <a:rPr lang="en-US" sz="3200" dirty="0" err="1"/>
              <a:t>Ipteks</a:t>
            </a:r>
            <a:r>
              <a:rPr lang="en-US" sz="3200" dirty="0"/>
              <a:t> 	  	500 	kata </a:t>
            </a:r>
          </a:p>
        </p:txBody>
      </p:sp>
      <p:sp>
        <p:nvSpPr>
          <p:cNvPr id="4" name="Title 1"/>
          <p:cNvSpPr txBox="1"/>
          <p:nvPr/>
        </p:nvSpPr>
        <p:spPr>
          <a:xfrm>
            <a:off x="838200" y="500063"/>
            <a:ext cx="10515600" cy="1325563"/>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JUMLAH KATA SESUAI PANDUAN</a:t>
            </a:r>
          </a:p>
        </p:txBody>
      </p:sp>
      <p:pic>
        <p:nvPicPr>
          <p:cNvPr id="5" name="Picture 4"/>
          <p:cNvPicPr>
            <a:picLocks noChangeAspect="1"/>
          </p:cNvPicPr>
          <p:nvPr/>
        </p:nvPicPr>
        <p:blipFill>
          <a:blip r:embed="rId2"/>
          <a:stretch>
            <a:fillRect/>
          </a:stretch>
        </p:blipFill>
        <p:spPr>
          <a:xfrm>
            <a:off x="10364957" y="233480"/>
            <a:ext cx="1575783" cy="604760"/>
          </a:xfrm>
          <a:prstGeom prst="rect">
            <a:avLst/>
          </a:prstGeom>
        </p:spPr>
      </p:pic>
      <p:pic>
        <p:nvPicPr>
          <p:cNvPr id="6" name="Picture 5"/>
          <p:cNvPicPr>
            <a:picLocks noChangeAspect="1"/>
          </p:cNvPicPr>
          <p:nvPr/>
        </p:nvPicPr>
        <p:blipFill>
          <a:blip r:embed="rId3"/>
          <a:stretch>
            <a:fillRect/>
          </a:stretch>
        </p:blipFill>
        <p:spPr>
          <a:xfrm>
            <a:off x="7255934" y="2092208"/>
            <a:ext cx="4844815" cy="5232400"/>
          </a:xfrm>
          <a:prstGeom prst="rect">
            <a:avLst/>
          </a:prstGeom>
        </p:spPr>
      </p:pic>
    </p:spTree>
    <p:extLst>
      <p:ext uri="{BB962C8B-B14F-4D97-AF65-F5344CB8AC3E}">
        <p14:creationId xmlns:p14="http://schemas.microsoft.com/office/powerpoint/2010/main" val="1241092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1" y="365126"/>
            <a:ext cx="9108440" cy="719092"/>
          </a:xfrm>
          <a:solidFill>
            <a:schemeClr val="bg1"/>
          </a:solidFill>
        </p:spPr>
        <p:txBody>
          <a:bodyPr>
            <a:normAutofit/>
          </a:bodyPr>
          <a:lstStyle/>
          <a:p>
            <a:r>
              <a:rPr lang="en-US" altLang="en-US" sz="3600" b="1" dirty="0">
                <a:ea typeface="Arial" panose="020B0604020202020204" pitchFamily="34" charset="0"/>
                <a:cs typeface="Arial" panose="020B0604020202020204" pitchFamily="34" charset="0"/>
              </a:rPr>
              <a:t>RINGKASAN USULAN </a:t>
            </a:r>
            <a:endParaRPr lang="en-US" sz="3600" dirty="0"/>
          </a:p>
        </p:txBody>
      </p:sp>
      <p:sp>
        <p:nvSpPr>
          <p:cNvPr id="6" name="Text Placeholder 2"/>
          <p:cNvSpPr txBox="1"/>
          <p:nvPr/>
        </p:nvSpPr>
        <p:spPr>
          <a:xfrm>
            <a:off x="645989" y="1261291"/>
            <a:ext cx="10900021" cy="4161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Heiti Std R" pitchFamily="34" charset="-128"/>
                <a:ea typeface="Adobe Heiti Std R"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Ringkasan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merupakan</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etalase</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depan</a:t>
            </a:r>
            <a:r>
              <a:rPr lang="en-US" altLang="en-US" sz="2400" b="1"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dari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suatu</a:t>
            </a:r>
            <a:r>
              <a:rPr lang="en-US" altLang="en-US" sz="2400" dirty="0">
                <a:latin typeface="Oswald"/>
                <a:ea typeface="Arial" panose="020B0604020202020204" pitchFamily="34" charset="0"/>
                <a:cs typeface="Arial" panose="020B0604020202020204" pitchFamily="34" charset="0"/>
              </a:rPr>
              <a:t> proposal </a:t>
            </a:r>
            <a:r>
              <a:rPr lang="en-US" altLang="en-US" sz="2400" dirty="0" err="1">
                <a:latin typeface="Oswald"/>
                <a:ea typeface="Arial" panose="020B0604020202020204" pitchFamily="34" charset="0"/>
                <a:cs typeface="Arial" panose="020B0604020202020204" pitchFamily="34" charset="0"/>
              </a:rPr>
              <a:t>pengabdian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kepada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masyarakat</a:t>
            </a:r>
            <a:r>
              <a:rPr lang="en-US" altLang="en-US" sz="2400" dirty="0">
                <a:latin typeface="Oswald"/>
                <a:ea typeface="Arial" panose="020B0604020202020204" pitchFamily="34" charset="0"/>
                <a:cs typeface="Arial" panose="020B0604020202020204" pitchFamily="34" charset="0"/>
              </a:rPr>
              <a:t>. Oleh </a:t>
            </a:r>
            <a:r>
              <a:rPr lang="en-US" altLang="en-US" sz="2400" dirty="0" err="1">
                <a:latin typeface="Oswald"/>
                <a:ea typeface="Arial" panose="020B0604020202020204" pitchFamily="34" charset="0"/>
                <a:cs typeface="Arial" panose="020B0604020202020204" pitchFamily="34" charset="0"/>
              </a:rPr>
              <a:t>karena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itu</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harus</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disusun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dengan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baik</a:t>
            </a:r>
            <a:r>
              <a:rPr lang="en-US" altLang="en-US" sz="2400" dirty="0">
                <a:latin typeface="Oswald"/>
                <a:ea typeface="Arial" panose="020B0604020202020204" pitchFamily="34" charset="0"/>
                <a:cs typeface="Arial" panose="020B0604020202020204" pitchFamily="34" charset="0"/>
              </a:rPr>
              <a:t> dan </a:t>
            </a:r>
            <a:r>
              <a:rPr lang="en-US" altLang="en-US" sz="2400" dirty="0" err="1">
                <a:latin typeface="Oswald"/>
                <a:ea typeface="Arial" panose="020B0604020202020204" pitchFamily="34" charset="0"/>
                <a:cs typeface="Arial" panose="020B0604020202020204" pitchFamily="34" charset="0"/>
              </a:rPr>
              <a:t>tidak</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ada</a:t>
            </a:r>
            <a:r>
              <a:rPr lang="en-US" altLang="en-US" sz="2400" dirty="0">
                <a:latin typeface="Oswald"/>
                <a:ea typeface="Arial" panose="020B0604020202020204" pitchFamily="34" charset="0"/>
                <a:cs typeface="Arial" panose="020B0604020202020204" pitchFamily="34" charset="0"/>
              </a:rPr>
              <a:t> salah </a:t>
            </a:r>
            <a:r>
              <a:rPr lang="en-US" altLang="en-US" sz="2400" dirty="0" err="1">
                <a:latin typeface="Oswald"/>
                <a:ea typeface="Arial" panose="020B0604020202020204" pitchFamily="34" charset="0"/>
                <a:cs typeface="Arial" panose="020B0604020202020204" pitchFamily="34" charset="0"/>
              </a:rPr>
              <a:t>ketik</a:t>
            </a:r>
            <a:r>
              <a:rPr lang="en-US" altLang="en-US" sz="2400" dirty="0">
                <a:latin typeface="Oswald"/>
                <a:ea typeface="Arial" panose="020B0604020202020204" pitchFamily="34" charset="0"/>
                <a:cs typeface="Arial" panose="020B0604020202020204" pitchFamily="34" charset="0"/>
              </a:rPr>
              <a:t>.</a:t>
            </a:r>
          </a:p>
          <a:p>
            <a:pPr>
              <a:lnSpc>
                <a:spcPct val="11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Ringkasan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usulan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maksimal</a:t>
            </a:r>
            <a:r>
              <a:rPr lang="en-US" altLang="en-US" sz="2400" dirty="0">
                <a:latin typeface="Oswald"/>
                <a:ea typeface="Arial" panose="020B0604020202020204" pitchFamily="34" charset="0"/>
                <a:cs typeface="Arial" panose="020B0604020202020204" pitchFamily="34" charset="0"/>
              </a:rPr>
              <a:t> </a:t>
            </a:r>
            <a:r>
              <a:rPr lang="en-US" altLang="en-US" sz="2400" b="1" dirty="0">
                <a:latin typeface="Oswald"/>
                <a:ea typeface="Arial" panose="020B0604020202020204" pitchFamily="34" charset="0"/>
                <a:cs typeface="Arial" panose="020B0604020202020204" pitchFamily="34" charset="0"/>
              </a:rPr>
              <a:t>500 kata </a:t>
            </a:r>
            <a:r>
              <a:rPr lang="en-US" altLang="en-US" sz="2400" dirty="0">
                <a:latin typeface="Oswald"/>
                <a:ea typeface="Arial" panose="020B0604020202020204" pitchFamily="34" charset="0"/>
                <a:cs typeface="Arial" panose="020B0604020202020204" pitchFamily="34" charset="0"/>
              </a:rPr>
              <a:t>yang </a:t>
            </a:r>
            <a:r>
              <a:rPr lang="en-US" altLang="en-US" sz="2400" dirty="0" err="1">
                <a:latin typeface="Oswald"/>
                <a:ea typeface="Arial" panose="020B0604020202020204" pitchFamily="34" charset="0"/>
                <a:cs typeface="Arial" panose="020B0604020202020204" pitchFamily="34" charset="0"/>
              </a:rPr>
              <a:t>memuat</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ringkasan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dari</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fokus</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kegiatan</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pilih</a:t>
            </a:r>
            <a:r>
              <a:rPr lang="en-US" altLang="en-US" sz="2400" b="1" dirty="0">
                <a:latin typeface="Oswald"/>
                <a:ea typeface="Arial" panose="020B0604020202020204" pitchFamily="34" charset="0"/>
                <a:cs typeface="Arial" panose="020B0604020202020204" pitchFamily="34" charset="0"/>
              </a:rPr>
              <a:t> 1 </a:t>
            </a:r>
            <a:r>
              <a:rPr lang="en-US" altLang="en-US" sz="2400" b="1" dirty="0" err="1">
                <a:latin typeface="Oswald"/>
                <a:ea typeface="Arial" panose="020B0604020202020204" pitchFamily="34" charset="0"/>
                <a:cs typeface="Arial" panose="020B0604020202020204" pitchFamily="34" charset="0"/>
              </a:rPr>
              <a:t>dari</a:t>
            </a:r>
            <a:r>
              <a:rPr lang="en-US" altLang="en-US" sz="2400" b="1" dirty="0">
                <a:latin typeface="Oswald"/>
                <a:ea typeface="Arial" panose="020B0604020202020204" pitchFamily="34" charset="0"/>
                <a:cs typeface="Arial" panose="020B0604020202020204" pitchFamily="34" charset="0"/>
              </a:rPr>
              <a:t> 6 </a:t>
            </a:r>
            <a:r>
              <a:rPr lang="en-US" altLang="en-US" sz="2400" b="1" dirty="0" err="1">
                <a:latin typeface="Oswald"/>
                <a:ea typeface="Arial" panose="020B0604020202020204" pitchFamily="34" charset="0"/>
                <a:cs typeface="Arial" panose="020B0604020202020204" pitchFamily="34" charset="0"/>
              </a:rPr>
              <a:t>fokus</a:t>
            </a:r>
            <a:r>
              <a:rPr lang="en-US" altLang="en-US" sz="2400" b="1" dirty="0">
                <a:latin typeface="Oswald"/>
                <a:ea typeface="Arial" panose="020B0604020202020204" pitchFamily="34" charset="0"/>
                <a:cs typeface="Arial" panose="020B0604020202020204" pitchFamily="34" charset="0"/>
              </a:rPr>
              <a:t>)</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analisis</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situasi</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tujuan</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permasalahan</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solusi</a:t>
            </a:r>
            <a:r>
              <a:rPr lang="en-US" altLang="en-US" sz="2400" b="1" dirty="0">
                <a:latin typeface="Oswald"/>
                <a:ea typeface="Arial" panose="020B0604020202020204" pitchFamily="34" charset="0"/>
                <a:cs typeface="Arial" panose="020B0604020202020204" pitchFamily="34" charset="0"/>
              </a:rPr>
              <a:t>, dan</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metode</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akan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dilaksanakan</a:t>
            </a:r>
            <a:r>
              <a:rPr lang="en-US" altLang="en-US" sz="2400" dirty="0">
                <a:latin typeface="Oswald"/>
                <a:ea typeface="Arial" panose="020B0604020202020204" pitchFamily="34" charset="0"/>
                <a:cs typeface="Arial" panose="020B0604020202020204" pitchFamily="34" charset="0"/>
              </a:rPr>
              <a:t>.</a:t>
            </a:r>
          </a:p>
          <a:p>
            <a:pPr>
              <a:lnSpc>
                <a:spcPct val="11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Jelaskan</a:t>
            </a:r>
            <a:r>
              <a:rPr lang="en-US" altLang="en-US" sz="2400" dirty="0">
                <a:latin typeface="Oswald"/>
                <a:ea typeface="Arial" panose="020B0604020202020204" pitchFamily="34" charset="0"/>
                <a:cs typeface="Arial" panose="020B0604020202020204" pitchFamily="34" charset="0"/>
              </a:rPr>
              <a:t> </a:t>
            </a:r>
            <a:r>
              <a:rPr lang="en-US" altLang="en-US" sz="2400" b="1" dirty="0">
                <a:latin typeface="Oswald"/>
                <a:ea typeface="Arial" panose="020B0604020202020204" pitchFamily="34" charset="0"/>
                <a:cs typeface="Arial" panose="020B0604020202020204" pitchFamily="34" charset="0"/>
              </a:rPr>
              <a:t>target-target dan </a:t>
            </a:r>
            <a:r>
              <a:rPr lang="en-US" altLang="en-US" sz="2400" b="1" dirty="0" err="1">
                <a:latin typeface="Oswald"/>
                <a:ea typeface="Arial" panose="020B0604020202020204" pitchFamily="34" charset="0"/>
                <a:cs typeface="Arial" panose="020B0604020202020204" pitchFamily="34" charset="0"/>
              </a:rPr>
              <a:t>capaian-capaian</a:t>
            </a:r>
            <a:r>
              <a:rPr lang="en-US" altLang="en-US" sz="2400" b="1" dirty="0">
                <a:latin typeface="Oswald"/>
                <a:ea typeface="Arial" panose="020B0604020202020204" pitchFamily="34" charset="0"/>
                <a:cs typeface="Arial" panose="020B0604020202020204" pitchFamily="34" charset="0"/>
              </a:rPr>
              <a:t> </a:t>
            </a:r>
            <a:r>
              <a:rPr lang="en-US" altLang="en-US" sz="2400" dirty="0">
                <a:latin typeface="Oswald"/>
                <a:ea typeface="Arial" panose="020B0604020202020204" pitchFamily="34" charset="0"/>
                <a:cs typeface="Arial" panose="020B0604020202020204" pitchFamily="34" charset="0"/>
              </a:rPr>
              <a:t>yang </a:t>
            </a:r>
            <a:r>
              <a:rPr lang="en-US" altLang="en-US" sz="2400" dirty="0" err="1">
                <a:latin typeface="Oswald"/>
                <a:ea typeface="Arial" panose="020B0604020202020204" pitchFamily="34" charset="0"/>
                <a:cs typeface="Arial" panose="020B0604020202020204" pitchFamily="34" charset="0"/>
              </a:rPr>
              <a:t>akan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dilaksanakan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sesuai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dengan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kondisi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sebelum</a:t>
            </a:r>
            <a:r>
              <a:rPr lang="en-US" altLang="en-US" sz="2400" dirty="0">
                <a:latin typeface="Oswald"/>
                <a:ea typeface="Arial" panose="020B0604020202020204" pitchFamily="34" charset="0"/>
                <a:cs typeface="Arial" panose="020B0604020202020204" pitchFamily="34" charset="0"/>
              </a:rPr>
              <a:t> dan </a:t>
            </a:r>
            <a:r>
              <a:rPr lang="en-US" altLang="en-US" sz="2400" dirty="0" err="1">
                <a:latin typeface="Oswald"/>
                <a:ea typeface="Arial" panose="020B0604020202020204" pitchFamily="34" charset="0"/>
                <a:cs typeface="Arial" panose="020B0604020202020204" pitchFamily="34" charset="0"/>
              </a:rPr>
              <a:t>sesudah</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pelaksanaan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pengabdian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kepada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masyarakat</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analisis</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terukur</a:t>
            </a:r>
            <a:r>
              <a:rPr lang="en-US" altLang="en-US" sz="2400" dirty="0">
                <a:latin typeface="Oswald"/>
                <a:ea typeface="Arial" panose="020B0604020202020204" pitchFamily="34" charset="0"/>
                <a:cs typeface="Arial" panose="020B0604020202020204" pitchFamily="34" charset="0"/>
              </a:rPr>
              <a:t>/</a:t>
            </a:r>
            <a:r>
              <a:rPr lang="en-US" altLang="en-US" sz="2400" dirty="0" err="1">
                <a:latin typeface="Oswald"/>
                <a:ea typeface="Arial" panose="020B0604020202020204" pitchFamily="34" charset="0"/>
                <a:cs typeface="Arial" panose="020B0604020202020204" pitchFamily="34" charset="0"/>
              </a:rPr>
              <a:t>kuantitatif</a:t>
            </a:r>
            <a:r>
              <a:rPr lang="en-US" altLang="en-US" sz="2400" dirty="0">
                <a:latin typeface="Oswald"/>
                <a:ea typeface="Arial" panose="020B0604020202020204" pitchFamily="34" charset="0"/>
                <a:cs typeface="Arial" panose="020B0604020202020204" pitchFamily="34" charset="0"/>
              </a:rPr>
              <a:t>)</a:t>
            </a:r>
          </a:p>
          <a:p>
            <a:pPr>
              <a:lnSpc>
                <a:spcPct val="11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Sampaikan</a:t>
            </a:r>
            <a:r>
              <a:rPr lang="en-US" altLang="en-US" sz="2400" dirty="0">
                <a:latin typeface="Oswald"/>
                <a:ea typeface="Arial" panose="020B0604020202020204" pitchFamily="34" charset="0"/>
                <a:cs typeface="Arial" panose="020B0604020202020204" pitchFamily="34" charset="0"/>
              </a:rPr>
              <a:t> target </a:t>
            </a:r>
            <a:r>
              <a:rPr lang="en-US" altLang="en-US" sz="2400" dirty="0" err="1">
                <a:latin typeface="Oswald"/>
                <a:ea typeface="Arial" panose="020B0604020202020204" pitchFamily="34" charset="0"/>
                <a:cs typeface="Arial" panose="020B0604020202020204" pitchFamily="34" charset="0"/>
              </a:rPr>
              <a:t>luaran</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luaran</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akademik</a:t>
            </a:r>
            <a:r>
              <a:rPr lang="en-US" altLang="en-US" sz="2400" b="1" dirty="0">
                <a:latin typeface="Oswald"/>
                <a:ea typeface="Arial" panose="020B0604020202020204" pitchFamily="34" charset="0"/>
                <a:cs typeface="Arial" panose="020B0604020202020204" pitchFamily="34" charset="0"/>
              </a:rPr>
              <a:t> </a:t>
            </a:r>
            <a:r>
              <a:rPr lang="en-US" altLang="en-US" sz="2400" dirty="0">
                <a:latin typeface="Oswald"/>
                <a:ea typeface="Arial" panose="020B0604020202020204" pitchFamily="34" charset="0"/>
                <a:cs typeface="Arial" panose="020B0604020202020204" pitchFamily="34" charset="0"/>
              </a:rPr>
              <a:t>dan </a:t>
            </a:r>
            <a:r>
              <a:rPr lang="en-US" altLang="en-US" sz="2400" b="1" dirty="0" err="1">
                <a:latin typeface="Oswald"/>
                <a:ea typeface="Arial" panose="020B0604020202020204" pitchFamily="34" charset="0"/>
                <a:cs typeface="Arial" panose="020B0604020202020204" pitchFamily="34" charset="0"/>
              </a:rPr>
              <a:t>luaran</a:t>
            </a:r>
            <a:r>
              <a:rPr lang="en-US" altLang="en-US" sz="2400" b="1" dirty="0">
                <a:latin typeface="Oswald"/>
                <a:ea typeface="Arial" panose="020B0604020202020204" pitchFamily="34" charset="0"/>
                <a:cs typeface="Arial" panose="020B0604020202020204" pitchFamily="34" charset="0"/>
              </a:rPr>
              <a:t> untuk </a:t>
            </a:r>
            <a:r>
              <a:rPr lang="en-US" altLang="en-US" sz="2400" b="1" dirty="0" err="1">
                <a:latin typeface="Oswald"/>
                <a:ea typeface="Arial" panose="020B0604020202020204" pitchFamily="34" charset="0"/>
                <a:cs typeface="Arial" panose="020B0604020202020204" pitchFamily="34" charset="0"/>
              </a:rPr>
              <a:t>keberdayaan</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mitra</a:t>
            </a:r>
            <a:r>
              <a:rPr lang="en-US" altLang="en-US" sz="2400" dirty="0">
                <a:latin typeface="Oswald"/>
                <a:ea typeface="Arial" panose="020B0604020202020204" pitchFamily="34" charset="0"/>
                <a:cs typeface="Arial" panose="020B0604020202020204" pitchFamily="34" charset="0"/>
              </a:rPr>
              <a:t>)</a:t>
            </a:r>
          </a:p>
          <a:p>
            <a:pPr>
              <a:lnSpc>
                <a:spcPct val="11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Uraikan</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kegiatan</a:t>
            </a:r>
            <a:r>
              <a:rPr lang="en-US" altLang="en-US" sz="2400" b="1" dirty="0">
                <a:latin typeface="Oswald"/>
                <a:ea typeface="Arial" panose="020B0604020202020204" pitchFamily="34" charset="0"/>
                <a:cs typeface="Arial" panose="020B0604020202020204" pitchFamily="34" charset="0"/>
              </a:rPr>
              <a:t> MBKM </a:t>
            </a:r>
            <a:r>
              <a:rPr lang="en-US" altLang="en-US" sz="2400" dirty="0">
                <a:latin typeface="Oswald"/>
                <a:ea typeface="Arial" panose="020B0604020202020204" pitchFamily="34" charset="0"/>
                <a:cs typeface="Arial" panose="020B0604020202020204" pitchFamily="34" charset="0"/>
              </a:rPr>
              <a:t>dan </a:t>
            </a:r>
            <a:r>
              <a:rPr lang="en-US" altLang="en-US" sz="2400" b="1" dirty="0" err="1">
                <a:latin typeface="Oswald"/>
                <a:ea typeface="Arial" panose="020B0604020202020204" pitchFamily="34" charset="0"/>
                <a:cs typeface="Arial" panose="020B0604020202020204" pitchFamily="34" charset="0"/>
              </a:rPr>
              <a:t>rekognisi</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mata</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kuliahnya</a:t>
            </a:r>
            <a:endParaRPr lang="en-US" altLang="en-US" sz="2400" b="1" dirty="0">
              <a:latin typeface="Oswald"/>
              <a:ea typeface="Arial" panose="020B0604020202020204" pitchFamily="34" charset="0"/>
              <a:cs typeface="Arial" panose="020B0604020202020204" pitchFamily="34" charset="0"/>
            </a:endParaRPr>
          </a:p>
          <a:p>
            <a:pPr>
              <a:lnSpc>
                <a:spcPct val="110000"/>
              </a:lnSpc>
              <a:spcBef>
                <a:spcPts val="0"/>
              </a:spcBef>
              <a:buFont typeface="Wingdings" panose="05000000000000000000" pitchFamily="2" charset="2"/>
              <a:buChar char="§"/>
            </a:pPr>
            <a:r>
              <a:rPr lang="en-US" altLang="en-US" sz="2400" dirty="0">
                <a:latin typeface="Oswald"/>
                <a:ea typeface="Arial" panose="020B0604020202020204" pitchFamily="34" charset="0"/>
                <a:cs typeface="Arial" panose="020B0604020202020204" pitchFamily="34" charset="0"/>
              </a:rPr>
              <a:t>Akhir </a:t>
            </a:r>
            <a:r>
              <a:rPr lang="en-US" altLang="en-US" sz="2400" dirty="0" err="1">
                <a:latin typeface="Oswald"/>
                <a:ea typeface="Arial" panose="020B0604020202020204" pitchFamily="34" charset="0"/>
                <a:cs typeface="Arial" panose="020B0604020202020204" pitchFamily="34" charset="0"/>
              </a:rPr>
              <a:t>dari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ringkasan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adalah</a:t>
            </a:r>
            <a:r>
              <a:rPr lang="en-US" altLang="en-US" sz="2400" dirty="0">
                <a:latin typeface="Oswald"/>
                <a:ea typeface="Arial" panose="020B0604020202020204" pitchFamily="34" charset="0"/>
                <a:cs typeface="Arial" panose="020B0604020202020204" pitchFamily="34" charset="0"/>
              </a:rPr>
              <a:t> </a:t>
            </a:r>
            <a:r>
              <a:rPr lang="en-US" altLang="en-US" sz="2400" b="1" dirty="0">
                <a:latin typeface="Oswald"/>
                <a:ea typeface="Arial" panose="020B0604020202020204" pitchFamily="34" charset="0"/>
                <a:cs typeface="Arial" panose="020B0604020202020204" pitchFamily="34" charset="0"/>
              </a:rPr>
              <a:t>5 kata </a:t>
            </a:r>
            <a:r>
              <a:rPr lang="en-US" altLang="en-US" sz="2400" b="1" dirty="0" err="1">
                <a:latin typeface="Oswald"/>
                <a:ea typeface="Arial" panose="020B0604020202020204" pitchFamily="34" charset="0"/>
                <a:cs typeface="Arial" panose="020B0604020202020204" pitchFamily="34" charset="0"/>
              </a:rPr>
              <a:t>kunci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ditulis</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urut</a:t>
            </a:r>
            <a:r>
              <a:rPr lang="en-US" altLang="en-US" sz="2400" dirty="0">
                <a:latin typeface="Oswald"/>
                <a:ea typeface="Arial" panose="020B0604020202020204" pitchFamily="34" charset="0"/>
                <a:cs typeface="Arial" panose="020B0604020202020204" pitchFamily="34" charset="0"/>
              </a:rPr>
              <a:t> abjad </a:t>
            </a:r>
            <a:endParaRPr lang="en-US" sz="2400" dirty="0">
              <a:latin typeface="Oswald"/>
            </a:endParaRPr>
          </a:p>
        </p:txBody>
      </p:sp>
      <p:pic>
        <p:nvPicPr>
          <p:cNvPr id="5" name="Picture 4"/>
          <p:cNvPicPr>
            <a:picLocks noChangeAspect="1"/>
          </p:cNvPicPr>
          <p:nvPr/>
        </p:nvPicPr>
        <p:blipFill>
          <a:blip r:embed="rId2"/>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3454706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773214" y="401980"/>
            <a:ext cx="9321800" cy="7636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dobe Heiti Std R" pitchFamily="34" charset="-128"/>
                <a:ea typeface="Adobe Heiti Std R" pitchFamily="34" charset="-128"/>
                <a:cs typeface="+mj-cs"/>
              </a:defRPr>
            </a:lvl1pPr>
          </a:lstStyle>
          <a:p>
            <a:r>
              <a:rPr lang="en-US" altLang="en-US" sz="3200" b="1" dirty="0">
                <a:ea typeface="Arial" panose="020B0604020202020204" pitchFamily="34" charset="0"/>
                <a:cs typeface="Arial" panose="020B0604020202020204" pitchFamily="34" charset="0"/>
              </a:rPr>
              <a:t>PENDAHULUAN</a:t>
            </a:r>
            <a:endParaRPr lang="en-US" sz="3200" dirty="0"/>
          </a:p>
        </p:txBody>
      </p:sp>
      <p:sp>
        <p:nvSpPr>
          <p:cNvPr id="5" name="Text Placeholder 2"/>
          <p:cNvSpPr txBox="1"/>
          <p:nvPr/>
        </p:nvSpPr>
        <p:spPr>
          <a:xfrm>
            <a:off x="503731" y="1165580"/>
            <a:ext cx="11437009" cy="4161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Heiti Std R" pitchFamily="34" charset="-128"/>
                <a:ea typeface="Adobe Heiti Std R"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altLang="en-US" sz="2200" dirty="0">
                <a:latin typeface="Oswald"/>
                <a:ea typeface="Arial" panose="020B0604020202020204" pitchFamily="34" charset="0"/>
                <a:cs typeface="Arial" panose="020B0604020202020204" pitchFamily="34" charset="0"/>
              </a:rPr>
              <a:t>Bagian </a:t>
            </a:r>
            <a:r>
              <a:rPr lang="en-US" altLang="en-US" sz="2200" dirty="0" err="1">
                <a:latin typeface="Oswald"/>
                <a:ea typeface="Arial" panose="020B0604020202020204" pitchFamily="34" charset="0"/>
                <a:cs typeface="Arial" panose="020B0604020202020204" pitchFamily="34" charset="0"/>
              </a:rPr>
              <a:t>pendahuluan</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maksimum</a:t>
            </a:r>
            <a:r>
              <a:rPr lang="en-US" altLang="en-US" sz="2200" dirty="0">
                <a:latin typeface="Oswald"/>
                <a:ea typeface="Arial" panose="020B0604020202020204" pitchFamily="34" charset="0"/>
                <a:cs typeface="Arial" panose="020B0604020202020204" pitchFamily="34" charset="0"/>
              </a:rPr>
              <a:t> </a:t>
            </a:r>
            <a:r>
              <a:rPr lang="en-US" altLang="en-US" sz="2200" b="1" dirty="0">
                <a:latin typeface="Oswald"/>
                <a:ea typeface="Arial" panose="020B0604020202020204" pitchFamily="34" charset="0"/>
                <a:cs typeface="Arial" panose="020B0604020202020204" pitchFamily="34" charset="0"/>
              </a:rPr>
              <a:t>2000 kata </a:t>
            </a:r>
            <a:r>
              <a:rPr lang="en-US" altLang="en-US" sz="2200" dirty="0">
                <a:latin typeface="Oswald"/>
                <a:ea typeface="Arial" panose="020B0604020202020204" pitchFamily="34" charset="0"/>
                <a:cs typeface="Arial" panose="020B0604020202020204" pitchFamily="34" charset="0"/>
              </a:rPr>
              <a:t>yang </a:t>
            </a:r>
            <a:r>
              <a:rPr lang="en-US" altLang="en-US" sz="2200" dirty="0" err="1">
                <a:latin typeface="Oswald"/>
                <a:ea typeface="Arial" panose="020B0604020202020204" pitchFamily="34" charset="0"/>
                <a:cs typeface="Arial" panose="020B0604020202020204" pitchFamily="34" charset="0"/>
              </a:rPr>
              <a:t>berisi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uraian</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analisis</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situasi</a:t>
            </a:r>
            <a:r>
              <a:rPr lang="en-US" altLang="en-US" sz="2200" dirty="0">
                <a:latin typeface="Oswald"/>
                <a:ea typeface="Arial" panose="020B0604020202020204" pitchFamily="34" charset="0"/>
                <a:cs typeface="Arial" panose="020B0604020202020204" pitchFamily="34" charset="0"/>
              </a:rPr>
              <a:t> dan </a:t>
            </a:r>
            <a:r>
              <a:rPr lang="en-US" altLang="en-US" sz="2200" dirty="0" err="1">
                <a:latin typeface="Oswald"/>
                <a:ea typeface="Arial" panose="020B0604020202020204" pitchFamily="34" charset="0"/>
                <a:cs typeface="Arial" panose="020B0604020202020204" pitchFamily="34" charset="0"/>
              </a:rPr>
              <a:t>permasalahan</a:t>
            </a:r>
            <a:r>
              <a:rPr lang="en-US" altLang="en-US" sz="2200"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bukan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berupa</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tinjauan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pustaka</a:t>
            </a:r>
            <a:r>
              <a:rPr lang="en-US" altLang="en-US" sz="2200" b="1"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karena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ini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bukan</a:t>
            </a:r>
            <a:r>
              <a:rPr lang="en-US" altLang="en-US" sz="2200" dirty="0">
                <a:latin typeface="Oswald"/>
                <a:ea typeface="Arial" panose="020B0604020202020204" pitchFamily="34" charset="0"/>
                <a:cs typeface="Arial" panose="020B0604020202020204" pitchFamily="34" charset="0"/>
              </a:rPr>
              <a:t> proposal penelitian).</a:t>
            </a:r>
          </a:p>
          <a:p>
            <a:pPr>
              <a:lnSpc>
                <a:spcPct val="100000"/>
              </a:lnSpc>
              <a:spcBef>
                <a:spcPts val="0"/>
              </a:spcBef>
              <a:buFont typeface="Wingdings" panose="05000000000000000000" pitchFamily="2" charset="2"/>
              <a:buChar char="§"/>
            </a:pPr>
            <a:r>
              <a:rPr lang="en-US" altLang="en-US" sz="2200" dirty="0">
                <a:latin typeface="Oswald"/>
                <a:ea typeface="Arial" panose="020B0604020202020204" pitchFamily="34" charset="0"/>
                <a:cs typeface="Arial" panose="020B0604020202020204" pitchFamily="34" charset="0"/>
              </a:rPr>
              <a:t>Hal-</a:t>
            </a:r>
            <a:r>
              <a:rPr lang="en-US" altLang="en-US" sz="2200" dirty="0" err="1">
                <a:latin typeface="Oswald"/>
                <a:ea typeface="Arial" panose="020B0604020202020204" pitchFamily="34" charset="0"/>
                <a:cs typeface="Arial" panose="020B0604020202020204" pitchFamily="34" charset="0"/>
              </a:rPr>
              <a:t>hal</a:t>
            </a:r>
            <a:r>
              <a:rPr lang="en-US" altLang="en-US" sz="2200" dirty="0">
                <a:latin typeface="Oswald"/>
                <a:ea typeface="Arial" panose="020B0604020202020204" pitchFamily="34" charset="0"/>
                <a:cs typeface="Arial" panose="020B0604020202020204" pitchFamily="34" charset="0"/>
              </a:rPr>
              <a:t> yang </a:t>
            </a:r>
            <a:r>
              <a:rPr lang="en-US" altLang="en-US" sz="2200" dirty="0" err="1">
                <a:latin typeface="Oswald"/>
                <a:ea typeface="Arial" panose="020B0604020202020204" pitchFamily="34" charset="0"/>
                <a:cs typeface="Arial" panose="020B0604020202020204" pitchFamily="34" charset="0"/>
              </a:rPr>
              <a:t>penting</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disampaikan</a:t>
            </a:r>
            <a:r>
              <a:rPr lang="en-US" altLang="en-US" sz="2200" dirty="0">
                <a:latin typeface="Oswald"/>
                <a:ea typeface="Arial" panose="020B0604020202020204" pitchFamily="34" charset="0"/>
                <a:cs typeface="Arial" panose="020B0604020202020204" pitchFamily="34" charset="0"/>
              </a:rPr>
              <a:t> dalam </a:t>
            </a:r>
            <a:r>
              <a:rPr lang="en-US" altLang="en-US" sz="2200" dirty="0" err="1">
                <a:latin typeface="Oswald"/>
                <a:ea typeface="Arial" panose="020B0604020202020204" pitchFamily="34" charset="0"/>
                <a:cs typeface="Arial" panose="020B0604020202020204" pitchFamily="34" charset="0"/>
              </a:rPr>
              <a:t>analisis</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situasi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misalnya</a:t>
            </a:r>
            <a:r>
              <a:rPr lang="en-US" altLang="en-US" sz="2200"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profil</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mitra</a:t>
            </a:r>
            <a:r>
              <a:rPr lang="en-US" altLang="en-US" sz="2200" b="1" dirty="0">
                <a:latin typeface="Oswald"/>
                <a:ea typeface="Arial" panose="020B0604020202020204" pitchFamily="34" charset="0"/>
                <a:cs typeface="Arial" panose="020B0604020202020204" pitchFamily="34" charset="0"/>
              </a:rPr>
              <a:t> dan </a:t>
            </a:r>
            <a:r>
              <a:rPr lang="en-US" altLang="en-US" sz="2200" b="1" dirty="0" err="1">
                <a:latin typeface="Oswald"/>
                <a:ea typeface="Arial" panose="020B0604020202020204" pitchFamily="34" charset="0"/>
                <a:cs typeface="Arial" panose="020B0604020202020204" pitchFamily="34" charset="0"/>
              </a:rPr>
              <a:t>gambaran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mengenai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situasi</a:t>
            </a:r>
            <a:r>
              <a:rPr lang="en-US" altLang="en-US" sz="2200" dirty="0">
                <a:latin typeface="Oswald"/>
                <a:ea typeface="Arial" panose="020B0604020202020204" pitchFamily="34" charset="0"/>
                <a:cs typeface="Arial" panose="020B0604020202020204" pitchFamily="34" charset="0"/>
              </a:rPr>
              <a:t> di </a:t>
            </a:r>
            <a:r>
              <a:rPr lang="en-US" altLang="en-US" sz="2200" dirty="0" err="1">
                <a:latin typeface="Oswald"/>
                <a:ea typeface="Arial" panose="020B0604020202020204" pitchFamily="34" charset="0"/>
                <a:cs typeface="Arial" panose="020B0604020202020204" pitchFamily="34" charset="0"/>
              </a:rPr>
              <a:t>lokasi</a:t>
            </a:r>
            <a:r>
              <a:rPr lang="en-US" altLang="en-US" sz="2200" dirty="0">
                <a:latin typeface="Oswald"/>
                <a:ea typeface="Arial" panose="020B0604020202020204" pitchFamily="34" charset="0"/>
                <a:cs typeface="Arial" panose="020B0604020202020204" pitchFamily="34" charset="0"/>
              </a:rPr>
              <a:t> pengabdian </a:t>
            </a:r>
            <a:r>
              <a:rPr lang="en-US" altLang="en-US" sz="2200" dirty="0" err="1">
                <a:latin typeface="Oswald"/>
                <a:ea typeface="Arial" panose="020B0604020202020204" pitchFamily="34" charset="0"/>
                <a:cs typeface="Arial" panose="020B0604020202020204" pitchFamily="34" charset="0"/>
              </a:rPr>
              <a:t>secara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singkat</a:t>
            </a:r>
            <a:r>
              <a:rPr lang="en-US" altLang="en-US" sz="2200" dirty="0">
                <a:latin typeface="Oswald"/>
                <a:ea typeface="Arial" panose="020B0604020202020204" pitchFamily="34" charset="0"/>
                <a:cs typeface="Arial" panose="020B0604020202020204" pitchFamily="34" charset="0"/>
              </a:rPr>
              <a:t> dan </a:t>
            </a:r>
            <a:r>
              <a:rPr lang="en-US" altLang="en-US" sz="2200" dirty="0" err="1">
                <a:latin typeface="Oswald"/>
                <a:ea typeface="Arial" panose="020B0604020202020204" pitchFamily="34" charset="0"/>
                <a:cs typeface="Arial" panose="020B0604020202020204" pitchFamily="34" charset="0"/>
              </a:rPr>
              <a:t>padat</a:t>
            </a:r>
            <a:r>
              <a:rPr lang="en-US" altLang="en-US" sz="2200" dirty="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200" dirty="0" err="1">
                <a:latin typeface="Oswald"/>
                <a:ea typeface="Arial" panose="020B0604020202020204" pitchFamily="34" charset="0"/>
                <a:cs typeface="Arial" panose="020B0604020202020204" pitchFamily="34" charset="0"/>
              </a:rPr>
              <a:t>Jelaskan</a:t>
            </a:r>
            <a:r>
              <a:rPr lang="en-US" altLang="en-US" sz="2200" dirty="0">
                <a:latin typeface="Oswald"/>
                <a:ea typeface="Arial" panose="020B0604020202020204" pitchFamily="34" charset="0"/>
                <a:cs typeface="Arial" panose="020B0604020202020204" pitchFamily="34" charset="0"/>
              </a:rPr>
              <a:t> </a:t>
            </a:r>
            <a:r>
              <a:rPr lang="en-US" altLang="en-US" sz="2200" b="1" dirty="0">
                <a:latin typeface="Oswald"/>
                <a:ea typeface="Arial" panose="020B0604020202020204" pitchFamily="34" charset="0"/>
                <a:cs typeface="Arial" panose="020B0604020202020204" pitchFamily="34" charset="0"/>
              </a:rPr>
              <a:t>data-data </a:t>
            </a:r>
            <a:r>
              <a:rPr lang="en-US" altLang="en-US" sz="2200" b="1" dirty="0" err="1">
                <a:latin typeface="Oswald"/>
                <a:ea typeface="Arial" panose="020B0604020202020204" pitchFamily="34" charset="0"/>
                <a:cs typeface="Arial" panose="020B0604020202020204" pitchFamily="34" charset="0"/>
              </a:rPr>
              <a:t>kondisi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eksisting</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mitra</a:t>
            </a:r>
            <a:r>
              <a:rPr lang="en-US" altLang="en-US" sz="2200" b="1"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dengan</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lengkap</a:t>
            </a:r>
            <a:r>
              <a:rPr lang="en-US" altLang="en-US" sz="2200" dirty="0">
                <a:latin typeface="Oswald"/>
                <a:ea typeface="Arial" panose="020B0604020202020204" pitchFamily="34" charset="0"/>
                <a:cs typeface="Arial" panose="020B0604020202020204" pitchFamily="34" charset="0"/>
              </a:rPr>
              <a:t> dan </a:t>
            </a:r>
            <a:r>
              <a:rPr lang="en-US" altLang="en-US" sz="2200" dirty="0" err="1">
                <a:latin typeface="Oswald"/>
                <a:ea typeface="Arial" panose="020B0604020202020204" pitchFamily="34" charset="0"/>
                <a:cs typeface="Arial" panose="020B0604020202020204" pitchFamily="34" charset="0"/>
              </a:rPr>
              <a:t>jelas</a:t>
            </a:r>
            <a:endParaRPr lang="en-US" altLang="en-US" sz="2200" b="1" dirty="0">
              <a:latin typeface="Oswald"/>
              <a:ea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altLang="en-US" sz="2200" dirty="0" err="1">
                <a:latin typeface="Oswald"/>
                <a:ea typeface="Arial" panose="020B0604020202020204" pitchFamily="34" charset="0"/>
                <a:cs typeface="Arial" panose="020B0604020202020204" pitchFamily="34" charset="0"/>
              </a:rPr>
              <a:t>Uraikan</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permasalahan</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apa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saja</a:t>
            </a:r>
            <a:r>
              <a:rPr lang="en-US" altLang="en-US" sz="2200" dirty="0">
                <a:latin typeface="Oswald"/>
                <a:ea typeface="Arial" panose="020B0604020202020204" pitchFamily="34" charset="0"/>
                <a:cs typeface="Arial" panose="020B0604020202020204" pitchFamily="34" charset="0"/>
              </a:rPr>
              <a:t> yang </a:t>
            </a:r>
            <a:r>
              <a:rPr lang="en-US" altLang="en-US" sz="2200" dirty="0" err="1">
                <a:latin typeface="Oswald"/>
                <a:ea typeface="Arial" panose="020B0604020202020204" pitchFamily="34" charset="0"/>
                <a:cs typeface="Arial" panose="020B0604020202020204" pitchFamily="34" charset="0"/>
              </a:rPr>
              <a:t>dihadapi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mitra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secara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urut</a:t>
            </a:r>
            <a:r>
              <a:rPr lang="en-US" altLang="en-US" sz="2200" dirty="0">
                <a:latin typeface="Oswald"/>
                <a:ea typeface="Arial" panose="020B0604020202020204" pitchFamily="34" charset="0"/>
                <a:cs typeface="Arial" panose="020B0604020202020204" pitchFamily="34" charset="0"/>
              </a:rPr>
              <a:t> yang </a:t>
            </a:r>
            <a:r>
              <a:rPr lang="en-US" altLang="en-US" sz="2200" dirty="0" err="1">
                <a:latin typeface="Oswald"/>
                <a:ea typeface="Arial" panose="020B0604020202020204" pitchFamily="34" charset="0"/>
                <a:cs typeface="Arial" panose="020B0604020202020204" pitchFamily="34" charset="0"/>
              </a:rPr>
              <a:t>terdiri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atas</a:t>
            </a:r>
            <a:r>
              <a:rPr lang="en-US" altLang="en-US" sz="2200" dirty="0">
                <a:latin typeface="Oswald"/>
                <a:ea typeface="Arial" panose="020B0604020202020204" pitchFamily="34" charset="0"/>
                <a:cs typeface="Arial" panose="020B0604020202020204" pitchFamily="34" charset="0"/>
              </a:rPr>
              <a:t> </a:t>
            </a:r>
            <a:r>
              <a:rPr lang="en-US" altLang="en-US" sz="2200" b="1" dirty="0">
                <a:latin typeface="Oswald"/>
                <a:ea typeface="Arial" panose="020B0604020202020204" pitchFamily="34" charset="0"/>
                <a:cs typeface="Arial" panose="020B0604020202020204" pitchFamily="34" charset="0"/>
              </a:rPr>
              <a:t>2 (</a:t>
            </a:r>
            <a:r>
              <a:rPr lang="en-US" altLang="en-US" sz="2200" b="1" dirty="0" err="1">
                <a:latin typeface="Oswald"/>
                <a:ea typeface="Arial" panose="020B0604020202020204" pitchFamily="34" charset="0"/>
                <a:cs typeface="Arial" panose="020B0604020202020204" pitchFamily="34" charset="0"/>
              </a:rPr>
              <a:t>dua</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bidang</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masalah</a:t>
            </a:r>
            <a:r>
              <a:rPr lang="en-US" altLang="en-US" sz="2200" b="1" dirty="0">
                <a:latin typeface="Oswald"/>
                <a:ea typeface="Arial" panose="020B0604020202020204" pitchFamily="34" charset="0"/>
                <a:cs typeface="Arial" panose="020B0604020202020204" pitchFamily="34" charset="0"/>
              </a:rPr>
              <a:t> </a:t>
            </a:r>
            <a:r>
              <a:rPr lang="en-US" altLang="en-US" sz="2200" dirty="0">
                <a:latin typeface="Oswald"/>
                <a:ea typeface="Arial" panose="020B0604020202020204" pitchFamily="34" charset="0"/>
                <a:cs typeface="Arial" panose="020B0604020202020204" pitchFamily="34" charset="0"/>
              </a:rPr>
              <a:t>yang </a:t>
            </a:r>
            <a:r>
              <a:rPr lang="en-US" altLang="en-US" sz="2200" dirty="0" err="1">
                <a:latin typeface="Oswald"/>
                <a:ea typeface="Arial" panose="020B0604020202020204" pitchFamily="34" charset="0"/>
                <a:cs typeface="Arial" panose="020B0604020202020204" pitchFamily="34" charset="0"/>
              </a:rPr>
              <a:t>perlu</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penyelesaian</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dari</a:t>
            </a:r>
            <a:r>
              <a:rPr lang="en-US" altLang="en-US" sz="2200" dirty="0">
                <a:latin typeface="Oswald"/>
                <a:ea typeface="Arial" panose="020B0604020202020204" pitchFamily="34" charset="0"/>
                <a:cs typeface="Arial" panose="020B0604020202020204" pitchFamily="34" charset="0"/>
              </a:rPr>
              <a:t> </a:t>
            </a:r>
            <a:r>
              <a:rPr lang="en-US" altLang="en-US" sz="2200" b="1" dirty="0">
                <a:latin typeface="Oswald"/>
                <a:ea typeface="Arial" panose="020B0604020202020204" pitchFamily="34" charset="0"/>
                <a:cs typeface="Arial" panose="020B0604020202020204" pitchFamily="34" charset="0"/>
              </a:rPr>
              <a:t>2 </a:t>
            </a:r>
            <a:r>
              <a:rPr lang="en-US" altLang="en-US" sz="2200" b="1" dirty="0" err="1">
                <a:latin typeface="Oswald"/>
                <a:ea typeface="Arial" panose="020B0604020202020204" pitchFamily="34" charset="0"/>
                <a:cs typeface="Arial" panose="020B0604020202020204" pitchFamily="34" charset="0"/>
              </a:rPr>
              <a:t>kompetensi</a:t>
            </a:r>
            <a:r>
              <a:rPr lang="en-US" altLang="en-US" sz="2200" b="1" dirty="0">
                <a:latin typeface="Oswald"/>
                <a:ea typeface="Arial" panose="020B0604020202020204" pitchFamily="34" charset="0"/>
                <a:cs typeface="Arial" panose="020B0604020202020204" pitchFamily="34" charset="0"/>
              </a:rPr>
              <a:t>/</a:t>
            </a:r>
            <a:r>
              <a:rPr lang="en-US" altLang="en-US" sz="2200" b="1" dirty="0" err="1">
                <a:latin typeface="Oswald"/>
                <a:ea typeface="Arial" panose="020B0604020202020204" pitchFamily="34" charset="0"/>
                <a:cs typeface="Arial" panose="020B0604020202020204" pitchFamily="34" charset="0"/>
              </a:rPr>
              <a:t>kepakaran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pengusul</a:t>
            </a:r>
            <a:r>
              <a:rPr lang="en-US" altLang="en-US" sz="2200" b="1" dirty="0">
                <a:latin typeface="Oswald"/>
                <a:ea typeface="Arial" panose="020B0604020202020204" pitchFamily="34" charset="0"/>
                <a:cs typeface="Arial" panose="020B0604020202020204" pitchFamily="34" charset="0"/>
              </a:rPr>
              <a:t> </a:t>
            </a:r>
            <a:r>
              <a:rPr lang="en-US" altLang="en-US" sz="2200" dirty="0">
                <a:latin typeface="Oswald"/>
                <a:ea typeface="Arial" panose="020B0604020202020204" pitchFamily="34" charset="0"/>
                <a:cs typeface="Arial" panose="020B0604020202020204" pitchFamily="34" charset="0"/>
              </a:rPr>
              <a:t>yang </a:t>
            </a:r>
            <a:r>
              <a:rPr lang="en-US" altLang="en-US" sz="2200" dirty="0" err="1">
                <a:latin typeface="Oswald"/>
                <a:ea typeface="Arial" panose="020B0604020202020204" pitchFamily="34" charset="0"/>
                <a:cs typeface="Arial" panose="020B0604020202020204" pitchFamily="34" charset="0"/>
              </a:rPr>
              <a:t>berbeda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misalnya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mencakup</a:t>
            </a:r>
            <a:r>
              <a:rPr lang="en-US" altLang="en-US" sz="2200"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permasalahan</a:t>
            </a:r>
            <a:r>
              <a:rPr lang="en-US" altLang="en-US" sz="2200" b="1" dirty="0">
                <a:latin typeface="Oswald"/>
                <a:ea typeface="Arial" panose="020B0604020202020204" pitchFamily="34" charset="0"/>
                <a:cs typeface="Arial" panose="020B0604020202020204" pitchFamily="34" charset="0"/>
              </a:rPr>
              <a:t> yang </a:t>
            </a:r>
            <a:r>
              <a:rPr lang="en-US" altLang="en-US" sz="2200" b="1" dirty="0" err="1">
                <a:latin typeface="Oswald"/>
                <a:ea typeface="Arial" panose="020B0604020202020204" pitchFamily="34" charset="0"/>
                <a:cs typeface="Arial" panose="020B0604020202020204" pitchFamily="34" charset="0"/>
              </a:rPr>
              <a:t>dihadapi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anggota</a:t>
            </a:r>
            <a:r>
              <a:rPr lang="en-US" altLang="en-US" sz="2200" b="1" dirty="0">
                <a:latin typeface="Oswald"/>
                <a:ea typeface="Arial" panose="020B0604020202020204" pitchFamily="34" charset="0"/>
                <a:cs typeface="Arial" panose="020B0604020202020204" pitchFamily="34" charset="0"/>
              </a:rPr>
              <a:t> dalam </a:t>
            </a:r>
            <a:r>
              <a:rPr lang="en-US" altLang="en-US" sz="2200" b="1" dirty="0" err="1">
                <a:latin typeface="Oswald"/>
                <a:ea typeface="Arial" panose="020B0604020202020204" pitchFamily="34" charset="0"/>
                <a:cs typeface="Arial" panose="020B0604020202020204" pitchFamily="34" charset="0"/>
              </a:rPr>
              <a:t>kelompok</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kelembagaan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pengetahuan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teknologi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informasi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permodalan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peralatan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metode</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teknologi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tepat</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guna</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manajemen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produksi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pengemasan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pemasaran</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sertifikasi</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dsb</a:t>
            </a:r>
            <a:r>
              <a:rPr lang="en-US" altLang="en-US" sz="2200" dirty="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200" dirty="0" err="1">
                <a:latin typeface="Oswald"/>
                <a:ea typeface="Arial" panose="020B0604020202020204" pitchFamily="34" charset="0"/>
                <a:cs typeface="Arial" panose="020B0604020202020204" pitchFamily="34" charset="0"/>
              </a:rPr>
              <a:t>Dapat</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disertai</a:t>
            </a:r>
            <a:r>
              <a:rPr lang="en-US" altLang="en-US" sz="2200"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gambar</a:t>
            </a:r>
            <a:r>
              <a:rPr lang="en-US" altLang="en-US" sz="2200" b="1"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atau</a:t>
            </a:r>
            <a:r>
              <a:rPr lang="en-US" altLang="en-US" sz="2200"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foto</a:t>
            </a:r>
            <a:r>
              <a:rPr lang="en-US" altLang="en-US" sz="2200" b="1" dirty="0">
                <a:latin typeface="Oswald"/>
                <a:ea typeface="Arial" panose="020B0604020202020204" pitchFamily="34" charset="0"/>
                <a:cs typeface="Arial" panose="020B0604020202020204" pitchFamily="34" charset="0"/>
              </a:rPr>
              <a:t> </a:t>
            </a:r>
            <a:r>
              <a:rPr lang="en-US" altLang="en-US" sz="2200" b="1" dirty="0" err="1">
                <a:latin typeface="Oswald"/>
                <a:ea typeface="Arial" panose="020B0604020202020204" pitchFamily="34" charset="0"/>
                <a:cs typeface="Arial" panose="020B0604020202020204" pitchFamily="34" charset="0"/>
              </a:rPr>
              <a:t>aktifitas</a:t>
            </a:r>
            <a:r>
              <a:rPr lang="en-US" altLang="en-US" sz="2200" b="1"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kegiatan</a:t>
            </a:r>
            <a:r>
              <a:rPr lang="en-US" altLang="en-US" sz="2200" dirty="0">
                <a:latin typeface="Oswald"/>
                <a:ea typeface="Arial" panose="020B0604020202020204" pitchFamily="34" charset="0"/>
                <a:cs typeface="Arial" panose="020B0604020202020204" pitchFamily="34" charset="0"/>
              </a:rPr>
              <a:t> dan </a:t>
            </a:r>
            <a:r>
              <a:rPr lang="en-US" altLang="en-US" sz="2200" dirty="0" err="1">
                <a:latin typeface="Oswald"/>
                <a:ea typeface="Arial" panose="020B0604020202020204" pitchFamily="34" charset="0"/>
                <a:cs typeface="Arial" panose="020B0604020202020204" pitchFamily="34" charset="0"/>
              </a:rPr>
              <a:t>kondisi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mitra</a:t>
            </a:r>
            <a:r>
              <a:rPr lang="en-US" altLang="en-US" sz="2200" dirty="0">
                <a:latin typeface="Oswald"/>
                <a:ea typeface="Arial" panose="020B0604020202020204" pitchFamily="34" charset="0"/>
                <a:cs typeface="Arial" panose="020B0604020202020204" pitchFamily="34" charset="0"/>
              </a:rPr>
              <a:t> di </a:t>
            </a:r>
            <a:r>
              <a:rPr lang="en-US" altLang="en-US" sz="2200" dirty="0" err="1">
                <a:latin typeface="Oswald"/>
                <a:ea typeface="Arial" panose="020B0604020202020204" pitchFamily="34" charset="0"/>
                <a:cs typeface="Arial" panose="020B0604020202020204" pitchFamily="34" charset="0"/>
              </a:rPr>
              <a:t>lokasi</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kegiatan</a:t>
            </a:r>
            <a:r>
              <a:rPr lang="en-US" altLang="en-US" sz="2200" dirty="0">
                <a:latin typeface="Oswald"/>
                <a:ea typeface="Arial" panose="020B0604020202020204" pitchFamily="34" charset="0"/>
                <a:cs typeface="Arial" panose="020B0604020202020204" pitchFamily="34" charset="0"/>
              </a:rPr>
              <a:t> pengabdian </a:t>
            </a:r>
            <a:r>
              <a:rPr lang="en-US" altLang="en-US" sz="2200" dirty="0" err="1">
                <a:latin typeface="Oswald"/>
                <a:ea typeface="Arial" panose="020B0604020202020204" pitchFamily="34" charset="0"/>
                <a:cs typeface="Arial" panose="020B0604020202020204" pitchFamily="34" charset="0"/>
              </a:rPr>
              <a:t>kepada</a:t>
            </a:r>
            <a:r>
              <a:rPr lang="en-US" altLang="en-US" sz="2200" dirty="0">
                <a:latin typeface="Oswald"/>
                <a:ea typeface="Arial" panose="020B0604020202020204" pitchFamily="34" charset="0"/>
                <a:cs typeface="Arial" panose="020B0604020202020204" pitchFamily="34" charset="0"/>
              </a:rPr>
              <a:t> </a:t>
            </a:r>
            <a:r>
              <a:rPr lang="en-US" altLang="en-US" sz="2200" dirty="0" err="1">
                <a:latin typeface="Oswald"/>
                <a:ea typeface="Arial" panose="020B0604020202020204" pitchFamily="34" charset="0"/>
                <a:cs typeface="Arial" panose="020B0604020202020204" pitchFamily="34" charset="0"/>
              </a:rPr>
              <a:t>masyarakat</a:t>
            </a:r>
            <a:r>
              <a:rPr lang="en-US" altLang="en-US" sz="2200" dirty="0">
                <a:latin typeface="Oswald"/>
                <a:ea typeface="Arial" panose="020B0604020202020204" pitchFamily="34" charset="0"/>
                <a:cs typeface="Arial" panose="020B0604020202020204" pitchFamily="34" charset="0"/>
              </a:rPr>
              <a:t> yang </a:t>
            </a:r>
            <a:r>
              <a:rPr lang="en-US" altLang="en-US" sz="2200" dirty="0" err="1">
                <a:latin typeface="Oswald"/>
                <a:ea typeface="Arial" panose="020B0604020202020204" pitchFamily="34" charset="0"/>
                <a:cs typeface="Arial" panose="020B0604020202020204" pitchFamily="34" charset="0"/>
              </a:rPr>
              <a:t>direncanakan</a:t>
            </a:r>
            <a:r>
              <a:rPr lang="en-US" altLang="en-US" sz="2200" dirty="0" smtClean="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200" dirty="0" err="1" smtClean="0">
                <a:latin typeface="Oswald"/>
                <a:ea typeface="Arial" panose="020B0604020202020204" pitchFamily="34" charset="0"/>
                <a:cs typeface="Arial" panose="020B0604020202020204" pitchFamily="34" charset="0"/>
              </a:rPr>
              <a:t>Catatan</a:t>
            </a:r>
            <a:r>
              <a:rPr lang="en-US" altLang="en-US" sz="2200" dirty="0" smtClean="0">
                <a:latin typeface="Oswald"/>
                <a:ea typeface="Arial" panose="020B0604020202020204" pitchFamily="34" charset="0"/>
                <a:cs typeface="Arial" panose="020B0604020202020204" pitchFamily="34" charset="0"/>
              </a:rPr>
              <a:t>: </a:t>
            </a:r>
            <a:r>
              <a:rPr lang="en-US" altLang="en-US" sz="2200" dirty="0" err="1" smtClean="0">
                <a:latin typeface="Oswald"/>
                <a:ea typeface="Arial" panose="020B0604020202020204" pitchFamily="34" charset="0"/>
                <a:cs typeface="Arial" panose="020B0604020202020204" pitchFamily="34" charset="0"/>
              </a:rPr>
              <a:t>kaitkan</a:t>
            </a:r>
            <a:r>
              <a:rPr lang="en-US" altLang="en-US" sz="2200" dirty="0" smtClean="0">
                <a:latin typeface="Oswald"/>
                <a:ea typeface="Arial" panose="020B0604020202020204" pitchFamily="34" charset="0"/>
                <a:cs typeface="Arial" panose="020B0604020202020204" pitchFamily="34" charset="0"/>
              </a:rPr>
              <a:t> </a:t>
            </a:r>
            <a:r>
              <a:rPr lang="en-US" altLang="en-US" sz="2200" dirty="0" err="1" smtClean="0">
                <a:latin typeface="Oswald"/>
                <a:ea typeface="Arial" panose="020B0604020202020204" pitchFamily="34" charset="0"/>
                <a:cs typeface="Arial" panose="020B0604020202020204" pitchFamily="34" charset="0"/>
              </a:rPr>
              <a:t>juga</a:t>
            </a:r>
            <a:r>
              <a:rPr lang="en-US" altLang="en-US" sz="2200" dirty="0" smtClean="0">
                <a:latin typeface="Oswald"/>
                <a:ea typeface="Arial" panose="020B0604020202020204" pitchFamily="34" charset="0"/>
                <a:cs typeface="Arial" panose="020B0604020202020204" pitchFamily="34" charset="0"/>
              </a:rPr>
              <a:t> </a:t>
            </a:r>
            <a:r>
              <a:rPr lang="en-US" altLang="en-US" sz="2200" dirty="0" err="1" smtClean="0">
                <a:latin typeface="Oswald"/>
                <a:ea typeface="Arial" panose="020B0604020202020204" pitchFamily="34" charset="0"/>
                <a:cs typeface="Arial" panose="020B0604020202020204" pitchFamily="34" charset="0"/>
              </a:rPr>
              <a:t>dengan</a:t>
            </a:r>
            <a:r>
              <a:rPr lang="en-US" altLang="en-US" sz="2200" dirty="0" smtClean="0">
                <a:latin typeface="Oswald"/>
                <a:ea typeface="Arial" panose="020B0604020202020204" pitchFamily="34" charset="0"/>
                <a:cs typeface="Arial" panose="020B0604020202020204" pitchFamily="34" charset="0"/>
              </a:rPr>
              <a:t> IKU </a:t>
            </a:r>
            <a:r>
              <a:rPr lang="en-US" altLang="en-US" sz="2200" dirty="0" err="1" smtClean="0">
                <a:latin typeface="Oswald"/>
                <a:ea typeface="Arial" panose="020B0604020202020204" pitchFamily="34" charset="0"/>
                <a:cs typeface="Arial" panose="020B0604020202020204" pitchFamily="34" charset="0"/>
              </a:rPr>
              <a:t>dan</a:t>
            </a:r>
            <a:r>
              <a:rPr lang="en-US" altLang="en-US" sz="2200" dirty="0" smtClean="0">
                <a:latin typeface="Oswald"/>
                <a:ea typeface="Arial" panose="020B0604020202020204" pitchFamily="34" charset="0"/>
                <a:cs typeface="Arial" panose="020B0604020202020204" pitchFamily="34" charset="0"/>
              </a:rPr>
              <a:t> focus </a:t>
            </a:r>
            <a:r>
              <a:rPr lang="en-US" altLang="en-US" sz="2200" dirty="0" err="1" smtClean="0">
                <a:latin typeface="Oswald"/>
                <a:ea typeface="Arial" panose="020B0604020202020204" pitchFamily="34" charset="0"/>
                <a:cs typeface="Arial" panose="020B0604020202020204" pitchFamily="34" charset="0"/>
              </a:rPr>
              <a:t>pengabdian</a:t>
            </a:r>
            <a:endParaRPr lang="en-ID" altLang="en-US" sz="2200" dirty="0">
              <a:latin typeface="Oswald"/>
              <a:ea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endParaRPr lang="en-US" altLang="en-US" sz="2200" dirty="0">
              <a:latin typeface="Oswald"/>
              <a:ea typeface="Arial" panose="020B0604020202020204" pitchFamily="34" charset="0"/>
              <a:cs typeface="Arial" panose="020B0604020202020204" pitchFamily="34" charset="0"/>
            </a:endParaRPr>
          </a:p>
          <a:p>
            <a:pPr>
              <a:lnSpc>
                <a:spcPct val="100000"/>
              </a:lnSpc>
              <a:spcBef>
                <a:spcPts val="0"/>
              </a:spcBef>
            </a:pPr>
            <a:endParaRPr lang="en-US" sz="2200" dirty="0">
              <a:latin typeface="Oswald"/>
            </a:endParaRPr>
          </a:p>
        </p:txBody>
      </p:sp>
      <p:pic>
        <p:nvPicPr>
          <p:cNvPr id="6" name="Picture 5"/>
          <p:cNvPicPr>
            <a:picLocks noChangeAspect="1"/>
          </p:cNvPicPr>
          <p:nvPr/>
        </p:nvPicPr>
        <p:blipFill>
          <a:blip r:embed="rId2"/>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2112904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46076"/>
            <a:ext cx="9159240" cy="965835"/>
          </a:xfrm>
          <a:solidFill>
            <a:schemeClr val="bg1"/>
          </a:solidFill>
        </p:spPr>
        <p:txBody>
          <a:bodyPr>
            <a:normAutofit/>
          </a:bodyPr>
          <a:lstStyle/>
          <a:p>
            <a:r>
              <a:rPr lang="en-US" altLang="en-US" sz="3200" b="1" dirty="0">
                <a:ea typeface="Arial" panose="020B0604020202020204" pitchFamily="34" charset="0"/>
                <a:cs typeface="Arial" panose="020B0604020202020204" pitchFamily="34" charset="0"/>
              </a:rPr>
              <a:t>SOLUSI PERMASALAHAN</a:t>
            </a:r>
            <a:endParaRPr lang="en-US" sz="3200" dirty="0"/>
          </a:p>
        </p:txBody>
      </p:sp>
      <p:sp>
        <p:nvSpPr>
          <p:cNvPr id="5" name="Text Placeholder 2"/>
          <p:cNvSpPr txBox="1"/>
          <p:nvPr/>
        </p:nvSpPr>
        <p:spPr>
          <a:xfrm>
            <a:off x="603849" y="1311911"/>
            <a:ext cx="10911681" cy="4161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Heiti Std R" pitchFamily="34" charset="-128"/>
                <a:ea typeface="Adobe Heiti Std R"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altLang="en-US" sz="2400" dirty="0">
                <a:latin typeface="Oswald"/>
                <a:ea typeface="Arial" panose="020B0604020202020204" pitchFamily="34" charset="0"/>
                <a:cs typeface="Arial" panose="020B0604020202020204" pitchFamily="34" charset="0"/>
              </a:rPr>
              <a:t>Bagian </a:t>
            </a:r>
            <a:r>
              <a:rPr lang="en-US" altLang="en-US" sz="2400" dirty="0" err="1">
                <a:latin typeface="Oswald"/>
                <a:ea typeface="Arial" panose="020B0604020202020204" pitchFamily="34" charset="0"/>
                <a:cs typeface="Arial" panose="020B0604020202020204" pitchFamily="34" charset="0"/>
              </a:rPr>
              <a:t>ini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maksimum</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terdiri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atas</a:t>
            </a:r>
            <a:r>
              <a:rPr lang="en-US" altLang="en-US" sz="2400" dirty="0">
                <a:latin typeface="Oswald"/>
                <a:ea typeface="Arial" panose="020B0604020202020204" pitchFamily="34" charset="0"/>
                <a:cs typeface="Arial" panose="020B0604020202020204" pitchFamily="34" charset="0"/>
              </a:rPr>
              <a:t> </a:t>
            </a:r>
            <a:r>
              <a:rPr lang="en-US" altLang="en-US" sz="2400" b="1" dirty="0">
                <a:latin typeface="Oswald"/>
                <a:ea typeface="Arial" panose="020B0604020202020204" pitchFamily="34" charset="0"/>
                <a:cs typeface="Arial" panose="020B0604020202020204" pitchFamily="34" charset="0"/>
              </a:rPr>
              <a:t>1500 kata </a:t>
            </a:r>
            <a:r>
              <a:rPr lang="en-US" altLang="en-US" sz="2400" dirty="0">
                <a:latin typeface="Oswald"/>
                <a:ea typeface="Arial" panose="020B0604020202020204" pitchFamily="34" charset="0"/>
                <a:cs typeface="Arial" panose="020B0604020202020204" pitchFamily="34" charset="0"/>
              </a:rPr>
              <a:t>yang </a:t>
            </a:r>
            <a:r>
              <a:rPr lang="en-US" altLang="en-US" sz="2400" dirty="0" err="1">
                <a:latin typeface="Oswald"/>
                <a:ea typeface="Arial" panose="020B0604020202020204" pitchFamily="34" charset="0"/>
                <a:cs typeface="Arial" panose="020B0604020202020204" pitchFamily="34" charset="0"/>
              </a:rPr>
              <a:t>berisi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uraian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semua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solusi</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ditawarkan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untuk</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menyelesaikan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permasalahan</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dihadapi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secara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sistematis</a:t>
            </a:r>
            <a:r>
              <a:rPr lang="en-US" altLang="en-US" sz="2400" dirty="0">
                <a:latin typeface="Oswald"/>
                <a:ea typeface="Arial" panose="020B0604020202020204" pitchFamily="34" charset="0"/>
                <a:cs typeface="Arial" panose="020B0604020202020204" pitchFamily="34" charset="0"/>
              </a:rPr>
              <a:t>. </a:t>
            </a:r>
          </a:p>
          <a:p>
            <a:pPr>
              <a:lnSpc>
                <a:spcPct val="10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Pilihlah</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bersama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mitra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permasalahan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prioritas</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dihadapi</a:t>
            </a:r>
            <a:r>
              <a:rPr lang="en-US" altLang="en-US" sz="2400" dirty="0">
                <a:latin typeface="Oswald"/>
                <a:ea typeface="Arial" panose="020B0604020202020204" pitchFamily="34" charset="0"/>
                <a:cs typeface="Arial" panose="020B0604020202020204" pitchFamily="34" charset="0"/>
              </a:rPr>
              <a:t>. Solusi yang </a:t>
            </a:r>
            <a:r>
              <a:rPr lang="en-US" altLang="en-US" sz="2400" dirty="0" err="1">
                <a:latin typeface="Oswald"/>
                <a:ea typeface="Arial" panose="020B0604020202020204" pitchFamily="34" charset="0"/>
                <a:cs typeface="Arial" panose="020B0604020202020204" pitchFamily="34" charset="0"/>
              </a:rPr>
              <a:t>ditawarkan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harus</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mengacu</a:t>
            </a:r>
            <a:r>
              <a:rPr lang="en-US" altLang="en-US" sz="2400" dirty="0">
                <a:latin typeface="Oswald"/>
                <a:ea typeface="Arial" panose="020B0604020202020204" pitchFamily="34" charset="0"/>
                <a:cs typeface="Arial" panose="020B0604020202020204" pitchFamily="34" charset="0"/>
              </a:rPr>
              <a:t> pada </a:t>
            </a:r>
            <a:r>
              <a:rPr lang="en-US" altLang="en-US" sz="2400" dirty="0" err="1">
                <a:latin typeface="Oswald"/>
                <a:ea typeface="Arial" panose="020B0604020202020204" pitchFamily="34" charset="0"/>
                <a:cs typeface="Arial" panose="020B0604020202020204" pitchFamily="34" charset="0"/>
              </a:rPr>
              <a:t>permasalahan</a:t>
            </a:r>
            <a:r>
              <a:rPr lang="en-US" altLang="en-US" sz="2400" dirty="0">
                <a:latin typeface="Oswald"/>
                <a:ea typeface="Arial" panose="020B0604020202020204" pitchFamily="34" charset="0"/>
                <a:cs typeface="Arial" panose="020B0604020202020204" pitchFamily="34" charset="0"/>
              </a:rPr>
              <a:t> - </a:t>
            </a:r>
            <a:r>
              <a:rPr lang="en-US" altLang="en-US" sz="2400" dirty="0" err="1">
                <a:latin typeface="Oswald"/>
                <a:ea typeface="Arial" panose="020B0604020202020204" pitchFamily="34" charset="0"/>
                <a:cs typeface="Arial" panose="020B0604020202020204" pitchFamily="34" charset="0"/>
              </a:rPr>
              <a:t>permasalahan</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sudah</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dijabarkan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dalam</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pendahuluan</a:t>
            </a:r>
            <a:r>
              <a:rPr lang="en-US" altLang="en-US" sz="2400" dirty="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Ungkapkan</a:t>
            </a:r>
            <a:r>
              <a:rPr lang="en-US" altLang="en-US" sz="2400" dirty="0">
                <a:latin typeface="Oswald"/>
                <a:ea typeface="Arial" panose="020B0604020202020204" pitchFamily="34" charset="0"/>
                <a:cs typeface="Arial" panose="020B0604020202020204" pitchFamily="34" charset="0"/>
              </a:rPr>
              <a:t> dalam </a:t>
            </a:r>
            <a:r>
              <a:rPr lang="en-US" altLang="en-US" sz="2400" dirty="0" err="1">
                <a:latin typeface="Oswald"/>
                <a:ea typeface="Arial" panose="020B0604020202020204" pitchFamily="34" charset="0"/>
                <a:cs typeface="Arial" panose="020B0604020202020204" pitchFamily="34" charset="0"/>
              </a:rPr>
              <a:t>solusi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ini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sesuatu</a:t>
            </a:r>
            <a:r>
              <a:rPr lang="en-US" altLang="en-US" sz="2400" dirty="0">
                <a:latin typeface="Oswald"/>
                <a:ea typeface="Arial" panose="020B0604020202020204" pitchFamily="34" charset="0"/>
                <a:cs typeface="Arial" panose="020B0604020202020204" pitchFamily="34" charset="0"/>
              </a:rPr>
              <a:t> yang </a:t>
            </a:r>
            <a:r>
              <a:rPr lang="en-US" altLang="en-US" sz="2400" b="1" dirty="0" err="1">
                <a:latin typeface="Oswald"/>
                <a:ea typeface="Arial" panose="020B0604020202020204" pitchFamily="34" charset="0"/>
                <a:cs typeface="Arial" panose="020B0604020202020204" pitchFamily="34" charset="0"/>
              </a:rPr>
              <a:t>inovatif</a:t>
            </a:r>
            <a:r>
              <a:rPr lang="en-US" altLang="en-US" sz="2400" dirty="0">
                <a:latin typeface="Oswald"/>
                <a:ea typeface="Arial" panose="020B0604020202020204" pitchFamily="34" charset="0"/>
                <a:cs typeface="Arial" panose="020B0604020202020204" pitchFamily="34" charset="0"/>
              </a:rPr>
              <a:t> yang lain </a:t>
            </a:r>
            <a:r>
              <a:rPr lang="en-US" altLang="en-US" sz="2400" dirty="0" err="1">
                <a:latin typeface="Oswald"/>
                <a:ea typeface="Arial" panose="020B0604020202020204" pitchFamily="34" charset="0"/>
                <a:cs typeface="Arial" panose="020B0604020202020204" pitchFamily="34" charset="0"/>
              </a:rPr>
              <a:t>berbeda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dari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topik-topik</a:t>
            </a:r>
            <a:r>
              <a:rPr lang="en-US" altLang="en-US" sz="2400" dirty="0">
                <a:latin typeface="Oswald"/>
                <a:ea typeface="Arial" panose="020B0604020202020204" pitchFamily="34" charset="0"/>
                <a:cs typeface="Arial" panose="020B0604020202020204" pitchFamily="34" charset="0"/>
              </a:rPr>
              <a:t> pengabdian </a:t>
            </a:r>
            <a:r>
              <a:rPr lang="en-US" altLang="en-US" sz="2400" dirty="0" err="1">
                <a:latin typeface="Oswald"/>
                <a:ea typeface="Arial" panose="020B0604020202020204" pitchFamily="34" charset="0"/>
                <a:cs typeface="Arial" panose="020B0604020202020204" pitchFamily="34" charset="0"/>
              </a:rPr>
              <a:t>sebelumnya</a:t>
            </a:r>
            <a:r>
              <a:rPr lang="en-US" altLang="en-US" sz="2400" dirty="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Uraikan</a:t>
            </a:r>
            <a:r>
              <a:rPr lang="en-US" altLang="en-US" sz="2400"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hasil</a:t>
            </a:r>
            <a:r>
              <a:rPr lang="en-US" altLang="en-US" sz="2400" b="1" dirty="0">
                <a:latin typeface="Oswald"/>
                <a:ea typeface="Arial" panose="020B0604020202020204" pitchFamily="34" charset="0"/>
                <a:cs typeface="Arial" panose="020B0604020202020204" pitchFamily="34" charset="0"/>
              </a:rPr>
              <a:t> riset </a:t>
            </a:r>
            <a:r>
              <a:rPr lang="en-US" altLang="en-US" sz="2400" b="1" dirty="0" err="1">
                <a:latin typeface="Oswald"/>
                <a:ea typeface="Arial" panose="020B0604020202020204" pitchFamily="34" charset="0"/>
                <a:cs typeface="Arial" panose="020B0604020202020204" pitchFamily="34" charset="0"/>
              </a:rPr>
              <a:t>dari</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tim</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pengusul</a:t>
            </a:r>
            <a:r>
              <a:rPr lang="en-US" altLang="en-US" sz="2400" b="1" dirty="0">
                <a:latin typeface="Oswald"/>
                <a:ea typeface="Arial" panose="020B0604020202020204" pitchFamily="34" charset="0"/>
                <a:cs typeface="Arial" panose="020B0604020202020204" pitchFamily="34" charset="0"/>
              </a:rPr>
              <a:t> </a:t>
            </a:r>
            <a:r>
              <a:rPr lang="en-US" altLang="en-US" sz="2400" dirty="0">
                <a:latin typeface="Oswald"/>
                <a:ea typeface="Arial" panose="020B0604020202020204" pitchFamily="34" charset="0"/>
                <a:cs typeface="Arial" panose="020B0604020202020204" pitchFamily="34" charset="0"/>
              </a:rPr>
              <a:t>yang </a:t>
            </a:r>
            <a:r>
              <a:rPr lang="en-US" altLang="en-US" sz="2400" dirty="0" err="1">
                <a:latin typeface="Oswald"/>
                <a:ea typeface="Arial" panose="020B0604020202020204" pitchFamily="34" charset="0"/>
                <a:cs typeface="Arial" panose="020B0604020202020204" pitchFamily="34" charset="0"/>
              </a:rPr>
              <a:t>dihilirkan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melalui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kegiatan</a:t>
            </a:r>
            <a:r>
              <a:rPr lang="en-US" altLang="en-US" sz="2400" dirty="0">
                <a:latin typeface="Oswald"/>
                <a:ea typeface="Arial" panose="020B0604020202020204" pitchFamily="34" charset="0"/>
                <a:cs typeface="Arial" panose="020B0604020202020204" pitchFamily="34" charset="0"/>
              </a:rPr>
              <a:t> pengabdian </a:t>
            </a:r>
            <a:r>
              <a:rPr lang="en-US" altLang="en-US" sz="2400" dirty="0" err="1">
                <a:latin typeface="Oswald"/>
                <a:ea typeface="Arial" panose="020B0604020202020204" pitchFamily="34" charset="0"/>
                <a:cs typeface="Arial" panose="020B0604020202020204" pitchFamily="34" charset="0"/>
              </a:rPr>
              <a:t>kepada</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masyarakat</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ini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tunjukan</a:t>
            </a:r>
            <a:r>
              <a:rPr lang="en-US" altLang="en-US" sz="2400" dirty="0">
                <a:latin typeface="Oswald"/>
                <a:ea typeface="Arial" panose="020B0604020202020204" pitchFamily="34" charset="0"/>
                <a:cs typeface="Arial" panose="020B0604020202020204" pitchFamily="34" charset="0"/>
              </a:rPr>
              <a:t> dalam </a:t>
            </a:r>
            <a:r>
              <a:rPr lang="en-US" altLang="en-US" sz="2400" dirty="0" err="1">
                <a:latin typeface="Oswald"/>
                <a:ea typeface="Arial" panose="020B0604020202020204" pitchFamily="34" charset="0"/>
                <a:cs typeface="Arial" panose="020B0604020202020204" pitchFamily="34" charset="0"/>
              </a:rPr>
              <a:t>dalam</a:t>
            </a:r>
            <a:r>
              <a:rPr lang="en-US" altLang="en-US" sz="2400" dirty="0">
                <a:latin typeface="Oswald"/>
                <a:ea typeface="Arial" panose="020B0604020202020204" pitchFamily="34" charset="0"/>
                <a:cs typeface="Arial" panose="020B0604020202020204" pitchFamily="34" charset="0"/>
              </a:rPr>
              <a:t> daftar </a:t>
            </a:r>
            <a:r>
              <a:rPr lang="en-US" altLang="en-US" sz="2400" dirty="0" err="1">
                <a:latin typeface="Oswald"/>
                <a:ea typeface="Arial" panose="020B0604020202020204" pitchFamily="34" charset="0"/>
                <a:cs typeface="Arial" panose="020B0604020202020204" pitchFamily="34" charset="0"/>
              </a:rPr>
              <a:t>referensi</a:t>
            </a:r>
            <a:endParaRPr lang="en-US" altLang="en-US" sz="2400" dirty="0">
              <a:latin typeface="Oswald"/>
              <a:ea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Jelaskan</a:t>
            </a:r>
            <a:r>
              <a:rPr lang="en-US" altLang="en-US" sz="2400" dirty="0">
                <a:latin typeface="Oswald"/>
                <a:ea typeface="Arial" panose="020B0604020202020204" pitchFamily="34" charset="0"/>
                <a:cs typeface="Arial" panose="020B0604020202020204" pitchFamily="34" charset="0"/>
              </a:rPr>
              <a:t> dalam </a:t>
            </a:r>
            <a:r>
              <a:rPr lang="en-US" altLang="en-US" sz="2400" dirty="0" err="1">
                <a:latin typeface="Oswald"/>
                <a:ea typeface="Arial" panose="020B0604020202020204" pitchFamily="34" charset="0"/>
                <a:cs typeface="Arial" panose="020B0604020202020204" pitchFamily="34" charset="0"/>
              </a:rPr>
              <a:t>solusi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ini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mengenai</a:t>
            </a:r>
            <a:r>
              <a:rPr lang="en-US" altLang="en-US" sz="2400" dirty="0">
                <a:latin typeface="Oswald"/>
                <a:ea typeface="Arial" panose="020B0604020202020204" pitchFamily="34" charset="0"/>
                <a:cs typeface="Arial" panose="020B0604020202020204" pitchFamily="34" charset="0"/>
              </a:rPr>
              <a:t> target dan </a:t>
            </a:r>
            <a:r>
              <a:rPr lang="en-US" altLang="en-US" sz="2400" dirty="0" err="1">
                <a:latin typeface="Oswald"/>
                <a:ea typeface="Arial" panose="020B0604020202020204" pitchFamily="34" charset="0"/>
                <a:cs typeface="Arial" panose="020B0604020202020204" pitchFamily="34" charset="0"/>
              </a:rPr>
              <a:t>capaian</a:t>
            </a:r>
            <a:r>
              <a:rPr lang="en-US" altLang="en-US" sz="2400" dirty="0">
                <a:latin typeface="Oswald"/>
                <a:ea typeface="Arial" panose="020B0604020202020204" pitchFamily="34" charset="0"/>
                <a:cs typeface="Arial" panose="020B0604020202020204" pitchFamily="34" charset="0"/>
              </a:rPr>
              <a:t> yang </a:t>
            </a:r>
            <a:r>
              <a:rPr lang="en-US" altLang="en-US" sz="2400" b="1" dirty="0" err="1">
                <a:latin typeface="Oswald"/>
                <a:ea typeface="Arial" panose="020B0604020202020204" pitchFamily="34" charset="0"/>
                <a:cs typeface="Arial" panose="020B0604020202020204" pitchFamily="34" charset="0"/>
              </a:rPr>
              <a:t>terukur</a:t>
            </a:r>
            <a:r>
              <a:rPr lang="en-US" altLang="en-US" sz="2400" b="1" dirty="0">
                <a:latin typeface="Oswald"/>
                <a:ea typeface="Arial" panose="020B0604020202020204" pitchFamily="34" charset="0"/>
                <a:cs typeface="Arial" panose="020B0604020202020204" pitchFamily="34" charset="0"/>
              </a:rPr>
              <a:t> dan </a:t>
            </a:r>
            <a:r>
              <a:rPr lang="en-US" altLang="en-US" sz="2400" b="1" dirty="0" err="1">
                <a:latin typeface="Oswald"/>
                <a:ea typeface="Arial" panose="020B0604020202020204" pitchFamily="34" charset="0"/>
                <a:cs typeface="Arial" panose="020B0604020202020204" pitchFamily="34" charset="0"/>
              </a:rPr>
              <a:t>secara</a:t>
            </a:r>
            <a:r>
              <a:rPr lang="en-US" altLang="en-US" sz="2400" b="1" dirty="0">
                <a:latin typeface="Oswald"/>
                <a:ea typeface="Arial" panose="020B0604020202020204" pitchFamily="34" charset="0"/>
                <a:cs typeface="Arial" panose="020B0604020202020204" pitchFamily="34" charset="0"/>
              </a:rPr>
              <a:t> </a:t>
            </a:r>
            <a:r>
              <a:rPr lang="en-US" altLang="en-US" sz="2400" b="1" dirty="0" err="1">
                <a:latin typeface="Oswald"/>
                <a:ea typeface="Arial" panose="020B0604020202020204" pitchFamily="34" charset="0"/>
                <a:cs typeface="Arial" panose="020B0604020202020204" pitchFamily="34" charset="0"/>
              </a:rPr>
              <a:t>kuantitatif</a:t>
            </a:r>
            <a:endParaRPr lang="en-US" altLang="en-US" sz="2400" b="1" dirty="0">
              <a:latin typeface="Oswald"/>
              <a:ea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altLang="en-US" sz="2400" dirty="0" err="1">
                <a:latin typeface="Oswald"/>
                <a:ea typeface="Arial" panose="020B0604020202020204" pitchFamily="34" charset="0"/>
                <a:cs typeface="Arial" panose="020B0604020202020204" pitchFamily="34" charset="0"/>
              </a:rPr>
              <a:t>Uraikan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luaran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akademik</a:t>
            </a:r>
            <a:r>
              <a:rPr lang="en-US" altLang="en-US" sz="2400" dirty="0">
                <a:latin typeface="Oswald"/>
                <a:ea typeface="Arial" panose="020B0604020202020204" pitchFamily="34" charset="0"/>
                <a:cs typeface="Arial" panose="020B0604020202020204" pitchFamily="34" charset="0"/>
              </a:rPr>
              <a:t> yang </a:t>
            </a:r>
            <a:r>
              <a:rPr lang="en-US" altLang="en-US" sz="2400" dirty="0" err="1">
                <a:latin typeface="Oswald"/>
                <a:ea typeface="Arial" panose="020B0604020202020204" pitchFamily="34" charset="0"/>
                <a:cs typeface="Arial" panose="020B0604020202020204" pitchFamily="34" charset="0"/>
              </a:rPr>
              <a:t>akan</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dicapai</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jurnal</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prosiding</a:t>
            </a:r>
            <a:r>
              <a:rPr lang="en-US" altLang="en-US" sz="2400" dirty="0">
                <a:latin typeface="Oswald"/>
                <a:ea typeface="Arial" panose="020B0604020202020204" pitchFamily="34" charset="0"/>
                <a:cs typeface="Arial" panose="020B0604020202020204" pitchFamily="34" charset="0"/>
              </a:rPr>
              <a:t>, media </a:t>
            </a:r>
            <a:r>
              <a:rPr lang="en-US" altLang="en-US" sz="2400" dirty="0" err="1">
                <a:latin typeface="Oswald"/>
                <a:ea typeface="Arial" panose="020B0604020202020204" pitchFamily="34" charset="0"/>
                <a:cs typeface="Arial" panose="020B0604020202020204" pitchFamily="34" charset="0"/>
              </a:rPr>
              <a:t>massa</a:t>
            </a:r>
            <a:r>
              <a:rPr lang="en-US" altLang="en-US" sz="2400" dirty="0">
                <a:latin typeface="Oswald"/>
                <a:ea typeface="Arial" panose="020B0604020202020204" pitchFamily="34" charset="0"/>
                <a:cs typeface="Arial" panose="020B0604020202020204" pitchFamily="34" charset="0"/>
              </a:rPr>
              <a:t>, video, HKI, </a:t>
            </a:r>
            <a:r>
              <a:rPr lang="en-US" altLang="en-US" sz="2400" dirty="0" err="1">
                <a:latin typeface="Oswald"/>
                <a:ea typeface="Arial" panose="020B0604020202020204" pitchFamily="34" charset="0"/>
                <a:cs typeface="Arial" panose="020B0604020202020204" pitchFamily="34" charset="0"/>
              </a:rPr>
              <a:t>buku</a:t>
            </a:r>
            <a:r>
              <a:rPr lang="en-US" altLang="en-US" sz="2400" dirty="0">
                <a:latin typeface="Oswald"/>
                <a:ea typeface="Arial" panose="020B0604020202020204" pitchFamily="34" charset="0"/>
                <a:cs typeface="Arial" panose="020B0604020202020204" pitchFamily="34" charset="0"/>
              </a:rPr>
              <a:t>, </a:t>
            </a:r>
            <a:r>
              <a:rPr lang="en-US" altLang="en-US" sz="2400" dirty="0" err="1">
                <a:latin typeface="Oswald"/>
                <a:ea typeface="Arial" panose="020B0604020202020204" pitchFamily="34" charset="0"/>
                <a:cs typeface="Arial" panose="020B0604020202020204" pitchFamily="34" charset="0"/>
              </a:rPr>
              <a:t>dsb</a:t>
            </a:r>
            <a:r>
              <a:rPr lang="en-US" altLang="en-US" sz="2400" dirty="0">
                <a:latin typeface="Oswald"/>
                <a:ea typeface="Arial" panose="020B0604020202020204" pitchFamily="34" charset="0"/>
                <a:cs typeface="Arial" panose="020B0604020202020204" pitchFamily="34" charset="0"/>
              </a:rPr>
              <a:t>.)</a:t>
            </a:r>
          </a:p>
          <a:p>
            <a:pPr>
              <a:lnSpc>
                <a:spcPct val="100000"/>
              </a:lnSpc>
              <a:spcBef>
                <a:spcPts val="0"/>
              </a:spcBef>
            </a:pPr>
            <a:endParaRPr lang="en-US" sz="2400" dirty="0">
              <a:latin typeface="Oswald"/>
            </a:endParaRPr>
          </a:p>
        </p:txBody>
      </p:sp>
      <p:pic>
        <p:nvPicPr>
          <p:cNvPr id="6" name="Picture 5"/>
          <p:cNvPicPr>
            <a:picLocks noChangeAspect="1"/>
          </p:cNvPicPr>
          <p:nvPr/>
        </p:nvPicPr>
        <p:blipFill>
          <a:blip r:embed="rId2"/>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3091248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829574" y="456440"/>
            <a:ext cx="9281160" cy="7636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dobe Heiti Std R" pitchFamily="34" charset="-128"/>
                <a:ea typeface="Adobe Heiti Std R" pitchFamily="34" charset="-128"/>
                <a:cs typeface="+mj-cs"/>
              </a:defRPr>
            </a:lvl1pPr>
          </a:lstStyle>
          <a:p>
            <a:r>
              <a:rPr lang="id-ID" altLang="en-US" sz="3200" b="1" dirty="0">
                <a:ea typeface="Arial" panose="020B0604020202020204" pitchFamily="34" charset="0"/>
                <a:cs typeface="Arial" panose="020B0604020202020204" pitchFamily="34" charset="0"/>
              </a:rPr>
              <a:t>METODE </a:t>
            </a:r>
            <a:r>
              <a:rPr lang="en-US" altLang="en-US" sz="3200" b="1" dirty="0">
                <a:ea typeface="Arial" panose="020B0604020202020204" pitchFamily="34" charset="0"/>
                <a:cs typeface="Arial" panose="020B0604020202020204" pitchFamily="34" charset="0"/>
              </a:rPr>
              <a:t>PELAKSANAAN</a:t>
            </a:r>
            <a:endParaRPr lang="en-US" sz="3200" dirty="0"/>
          </a:p>
        </p:txBody>
      </p:sp>
      <p:sp>
        <p:nvSpPr>
          <p:cNvPr id="5" name="Text Placeholder 2"/>
          <p:cNvSpPr txBox="1"/>
          <p:nvPr/>
        </p:nvSpPr>
        <p:spPr>
          <a:xfrm>
            <a:off x="580584" y="1220039"/>
            <a:ext cx="11030831" cy="4801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Heiti Std R" pitchFamily="34" charset="-128"/>
                <a:ea typeface="Adobe Heiti Std R"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altLang="en-US" sz="2000" dirty="0" err="1">
                <a:latin typeface="Oswald"/>
                <a:ea typeface="Arial" panose="020B0604020202020204" pitchFamily="34" charset="0"/>
                <a:cs typeface="Arial" panose="020B0604020202020204" pitchFamily="34" charset="0"/>
              </a:rPr>
              <a:t>Metode</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pelaksanaan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maksimal</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terdiri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atas</a:t>
            </a:r>
            <a:r>
              <a:rPr lang="en-US" altLang="en-US" sz="2000" dirty="0">
                <a:latin typeface="Oswald"/>
                <a:ea typeface="Arial" panose="020B0604020202020204" pitchFamily="34" charset="0"/>
                <a:cs typeface="Arial" panose="020B0604020202020204" pitchFamily="34" charset="0"/>
              </a:rPr>
              <a:t> </a:t>
            </a:r>
            <a:r>
              <a:rPr lang="en-US" altLang="en-US" sz="2000" b="1" dirty="0">
                <a:latin typeface="Oswald"/>
                <a:ea typeface="Arial" panose="020B0604020202020204" pitchFamily="34" charset="0"/>
                <a:cs typeface="Arial" panose="020B0604020202020204" pitchFamily="34" charset="0"/>
              </a:rPr>
              <a:t>2000 kata </a:t>
            </a:r>
            <a:r>
              <a:rPr lang="en-US" altLang="en-US" sz="2000" dirty="0">
                <a:latin typeface="Oswald"/>
                <a:ea typeface="Arial" panose="020B0604020202020204" pitchFamily="34" charset="0"/>
                <a:cs typeface="Arial" panose="020B0604020202020204" pitchFamily="34" charset="0"/>
              </a:rPr>
              <a:t>yang </a:t>
            </a:r>
            <a:r>
              <a:rPr lang="en-US" altLang="en-US" sz="2000" dirty="0" err="1">
                <a:latin typeface="Oswald"/>
                <a:ea typeface="Arial" panose="020B0604020202020204" pitchFamily="34" charset="0"/>
                <a:cs typeface="Arial" panose="020B0604020202020204" pitchFamily="34" charset="0"/>
              </a:rPr>
              <a:t>menjelaskan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tahapan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atau</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langkah-langkah</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dalam</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melaksanakan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solusi</a:t>
            </a:r>
            <a:r>
              <a:rPr lang="en-US" altLang="en-US" sz="2000" dirty="0">
                <a:latin typeface="Oswald"/>
                <a:ea typeface="Arial" panose="020B0604020202020204" pitchFamily="34" charset="0"/>
                <a:cs typeface="Arial" panose="020B0604020202020204" pitchFamily="34" charset="0"/>
              </a:rPr>
              <a:t> yang </a:t>
            </a:r>
            <a:r>
              <a:rPr lang="en-US" altLang="en-US" sz="2000" dirty="0" err="1">
                <a:latin typeface="Oswald"/>
                <a:ea typeface="Arial" panose="020B0604020202020204" pitchFamily="34" charset="0"/>
                <a:cs typeface="Arial" panose="020B0604020202020204" pitchFamily="34" charset="0"/>
              </a:rPr>
              <a:t>ditawarkan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untuk</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mengatasi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permasalahan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mitra</a:t>
            </a:r>
            <a:r>
              <a:rPr lang="en-US" altLang="en-US" sz="2000" dirty="0">
                <a:latin typeface="Oswald"/>
                <a:ea typeface="Arial" panose="020B0604020202020204" pitchFamily="34" charset="0"/>
                <a:cs typeface="Arial" panose="020B0604020202020204" pitchFamily="34" charset="0"/>
              </a:rPr>
              <a:t>. </a:t>
            </a:r>
          </a:p>
          <a:p>
            <a:pPr>
              <a:lnSpc>
                <a:spcPct val="100000"/>
              </a:lnSpc>
              <a:spcBef>
                <a:spcPts val="0"/>
              </a:spcBef>
              <a:buFont typeface="Wingdings" panose="05000000000000000000" pitchFamily="2" charset="2"/>
              <a:buChar char="§"/>
            </a:pPr>
            <a:r>
              <a:rPr lang="en-US" altLang="en-US" sz="2000" dirty="0" err="1">
                <a:latin typeface="Oswald"/>
                <a:ea typeface="Arial" panose="020B0604020202020204" pitchFamily="34" charset="0"/>
                <a:cs typeface="Arial" panose="020B0604020202020204" pitchFamily="34" charset="0"/>
              </a:rPr>
              <a:t>Jelaskan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metode</a:t>
            </a:r>
            <a:r>
              <a:rPr lang="en-US" altLang="en-US" sz="2000" dirty="0">
                <a:latin typeface="Oswald"/>
                <a:ea typeface="Arial" panose="020B0604020202020204" pitchFamily="34" charset="0"/>
                <a:cs typeface="Arial" panose="020B0604020202020204" pitchFamily="34" charset="0"/>
              </a:rPr>
              <a:t> yang </a:t>
            </a:r>
            <a:r>
              <a:rPr lang="en-US" altLang="en-US" sz="2000" dirty="0" err="1">
                <a:latin typeface="Oswald"/>
                <a:ea typeface="Arial" panose="020B0604020202020204" pitchFamily="34" charset="0"/>
                <a:cs typeface="Arial" panose="020B0604020202020204" pitchFamily="34" charset="0"/>
              </a:rPr>
              <a:t>dilakukan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secara</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lengkap</a:t>
            </a:r>
            <a:r>
              <a:rPr lang="en-US" altLang="en-US" sz="2000"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jangan</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hanya</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berupa</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kegiatan</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penyuluhan</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atau</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pelatihan</a:t>
            </a:r>
            <a:r>
              <a:rPr lang="en-US" altLang="en-US" sz="2000" dirty="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000" dirty="0" err="1">
                <a:latin typeface="Oswald"/>
                <a:ea typeface="Arial" panose="020B0604020202020204" pitchFamily="34" charset="0"/>
                <a:cs typeface="Arial" panose="020B0604020202020204" pitchFamily="34" charset="0"/>
              </a:rPr>
              <a:t>Tahapan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dimulai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dari</a:t>
            </a:r>
            <a:r>
              <a:rPr lang="en-US" altLang="en-US" sz="2000"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persiapan</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pelaksanaan</a:t>
            </a:r>
            <a:r>
              <a:rPr lang="en-US" altLang="en-US" sz="2000" b="1" dirty="0">
                <a:latin typeface="Oswald"/>
                <a:ea typeface="Arial" panose="020B0604020202020204" pitchFamily="34" charset="0"/>
                <a:cs typeface="Arial" panose="020B0604020202020204" pitchFamily="34" charset="0"/>
              </a:rPr>
              <a:t>:</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sosialisasi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pelatihan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peningkatan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kapasitas</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anggota</a:t>
            </a:r>
            <a:r>
              <a:rPr lang="en-US" altLang="en-US" sz="2000" dirty="0">
                <a:latin typeface="Oswald"/>
                <a:ea typeface="Arial" panose="020B0604020202020204" pitchFamily="34" charset="0"/>
                <a:cs typeface="Arial" panose="020B0604020202020204" pitchFamily="34" charset="0"/>
              </a:rPr>
              <a:t> dan </a:t>
            </a:r>
            <a:r>
              <a:rPr lang="en-US" altLang="en-US" sz="2000" dirty="0" err="1">
                <a:latin typeface="Oswald"/>
                <a:ea typeface="Arial" panose="020B0604020202020204" pitchFamily="34" charset="0"/>
                <a:cs typeface="Arial" panose="020B0604020202020204" pitchFamily="34" charset="0"/>
              </a:rPr>
              <a:t>kelompok</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penerapan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ipteks</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introduksi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alat</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pendampingan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percontohan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demplot</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simulasi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penyusunan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panduan</a:t>
            </a:r>
            <a:r>
              <a:rPr lang="en-US" altLang="en-US" sz="2000" dirty="0">
                <a:latin typeface="Oswald"/>
                <a:ea typeface="Arial" panose="020B0604020202020204" pitchFamily="34" charset="0"/>
                <a:cs typeface="Arial" panose="020B0604020202020204" pitchFamily="34" charset="0"/>
              </a:rPr>
              <a:t>/program, </a:t>
            </a:r>
            <a:r>
              <a:rPr lang="en-US" altLang="en-US" sz="2000" dirty="0" err="1">
                <a:latin typeface="Oswald"/>
                <a:ea typeface="Arial" panose="020B0604020202020204" pitchFamily="34" charset="0"/>
                <a:cs typeface="Arial" panose="020B0604020202020204" pitchFamily="34" charset="0"/>
              </a:rPr>
              <a:t>pembuatan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peraga</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peralatan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produksi,monitoring</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evaluasi</a:t>
            </a:r>
            <a:r>
              <a:rPr lang="en-US" altLang="en-US" sz="2000" dirty="0">
                <a:latin typeface="Oswald"/>
                <a:ea typeface="Arial" panose="020B0604020202020204" pitchFamily="34" charset="0"/>
                <a:cs typeface="Arial" panose="020B0604020202020204" pitchFamily="34" charset="0"/>
              </a:rPr>
              <a:t> internal dan </a:t>
            </a:r>
            <a:r>
              <a:rPr lang="en-US" altLang="en-US" sz="2000" dirty="0" err="1">
                <a:latin typeface="Oswald"/>
                <a:ea typeface="Arial" panose="020B0604020202020204" pitchFamily="34" charset="0"/>
                <a:cs typeface="Arial" panose="020B0604020202020204" pitchFamily="34" charset="0"/>
              </a:rPr>
              <a:t>eksternal</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indikator</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keberhasilan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keberlanjutan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dsb</a:t>
            </a:r>
            <a:r>
              <a:rPr lang="en-US" altLang="en-US" sz="2000" dirty="0">
                <a:latin typeface="Oswald"/>
                <a:ea typeface="Arial" panose="020B0604020202020204" pitchFamily="34" charset="0"/>
                <a:cs typeface="Arial" panose="020B0604020202020204" pitchFamily="34" charset="0"/>
              </a:rPr>
              <a:t>. </a:t>
            </a:r>
          </a:p>
          <a:p>
            <a:pPr>
              <a:lnSpc>
                <a:spcPct val="100000"/>
              </a:lnSpc>
              <a:spcBef>
                <a:spcPts val="0"/>
              </a:spcBef>
              <a:buFont typeface="Wingdings" panose="05000000000000000000" pitchFamily="2" charset="2"/>
              <a:buChar char="§"/>
            </a:pPr>
            <a:r>
              <a:rPr lang="en-US" altLang="en-US" sz="2000" dirty="0" err="1">
                <a:latin typeface="Oswald"/>
                <a:ea typeface="Arial" panose="020B0604020202020204" pitchFamily="34" charset="0"/>
                <a:cs typeface="Arial" panose="020B0604020202020204" pitchFamily="34" charset="0"/>
              </a:rPr>
              <a:t>Penjelasan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dilengkapi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dalam</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bentuk</a:t>
            </a:r>
            <a:r>
              <a:rPr lang="en-US" altLang="en-US" sz="2000" dirty="0">
                <a:latin typeface="Oswald"/>
                <a:ea typeface="Arial" panose="020B0604020202020204" pitchFamily="34" charset="0"/>
                <a:cs typeface="Arial" panose="020B0604020202020204" pitchFamily="34" charset="0"/>
              </a:rPr>
              <a:t> </a:t>
            </a:r>
            <a:r>
              <a:rPr lang="en-US" altLang="en-US" sz="2000" b="1" dirty="0">
                <a:latin typeface="Oswald"/>
                <a:ea typeface="Arial" panose="020B0604020202020204" pitchFamily="34" charset="0"/>
                <a:cs typeface="Arial" panose="020B0604020202020204" pitchFamily="34" charset="0"/>
              </a:rPr>
              <a:t>flowchart </a:t>
            </a:r>
            <a:r>
              <a:rPr lang="en-US" altLang="en-US" sz="2000" b="1" dirty="0" err="1">
                <a:latin typeface="Oswald"/>
                <a:ea typeface="Arial" panose="020B0604020202020204" pitchFamily="34" charset="0"/>
                <a:cs typeface="Arial" panose="020B0604020202020204" pitchFamily="34" charset="0"/>
              </a:rPr>
              <a:t>tahapan</a:t>
            </a:r>
            <a:r>
              <a:rPr lang="en-US" altLang="en-US" sz="2000" b="1" dirty="0">
                <a:latin typeface="Oswald"/>
                <a:ea typeface="Arial" panose="020B0604020202020204" pitchFamily="34" charset="0"/>
                <a:cs typeface="Arial" panose="020B0604020202020204" pitchFamily="34" charset="0"/>
              </a:rPr>
              <a:t> </a:t>
            </a:r>
            <a:r>
              <a:rPr lang="en-US" altLang="en-US" sz="2000" b="1" dirty="0" err="1">
                <a:latin typeface="Oswald"/>
                <a:ea typeface="Arial" panose="020B0604020202020204" pitchFamily="34" charset="0"/>
                <a:cs typeface="Arial" panose="020B0604020202020204" pitchFamily="34" charset="0"/>
              </a:rPr>
              <a:t>kegiatan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bagan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alir</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gambar-gambar</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atau</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skema</a:t>
            </a:r>
            <a:r>
              <a:rPr lang="en-US" altLang="en-US" sz="2000" dirty="0">
                <a:latin typeface="Oswald"/>
                <a:ea typeface="Arial" panose="020B0604020202020204" pitchFamily="34" charset="0"/>
                <a:cs typeface="Arial" panose="020B0604020202020204" pitchFamily="34" charset="0"/>
              </a:rPr>
              <a:t> yang </a:t>
            </a:r>
            <a:r>
              <a:rPr lang="en-US" altLang="en-US" sz="2000" dirty="0" err="1">
                <a:latin typeface="Oswald"/>
                <a:ea typeface="Arial" panose="020B0604020202020204" pitchFamily="34" charset="0"/>
                <a:cs typeface="Arial" panose="020B0604020202020204" pitchFamily="34" charset="0"/>
              </a:rPr>
              <a:t>dapat</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diunggah</a:t>
            </a:r>
            <a:r>
              <a:rPr lang="en-US" altLang="en-US" sz="2000" dirty="0">
                <a:latin typeface="Oswald"/>
                <a:ea typeface="Arial" panose="020B0604020202020204" pitchFamily="34" charset="0"/>
                <a:cs typeface="Arial" panose="020B0604020202020204" pitchFamily="34" charset="0"/>
              </a:rPr>
              <a:t> pada </a:t>
            </a:r>
            <a:r>
              <a:rPr lang="en-US" altLang="en-US" sz="2000" dirty="0" err="1">
                <a:latin typeface="Oswald"/>
                <a:ea typeface="Arial" panose="020B0604020202020204" pitchFamily="34" charset="0"/>
                <a:cs typeface="Arial" panose="020B0604020202020204" pitchFamily="34" charset="0"/>
              </a:rPr>
              <a:t>lampiran</a:t>
            </a:r>
            <a:r>
              <a:rPr lang="en-US" altLang="en-US" sz="2000" dirty="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000" dirty="0" err="1">
                <a:latin typeface="Oswald"/>
                <a:ea typeface="Arial" panose="020B0604020202020204" pitchFamily="34" charset="0"/>
                <a:cs typeface="Arial" panose="020B0604020202020204" pitchFamily="34" charset="0"/>
              </a:rPr>
              <a:t>Uraikan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tugas</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masing-masing</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pengusul</a:t>
            </a:r>
            <a:r>
              <a:rPr lang="en-US" altLang="en-US" sz="2000" dirty="0">
                <a:latin typeface="Oswald"/>
                <a:ea typeface="Arial" panose="020B0604020202020204" pitchFamily="34" charset="0"/>
                <a:cs typeface="Arial" panose="020B0604020202020204" pitchFamily="34" charset="0"/>
              </a:rPr>
              <a:t> dalam </a:t>
            </a:r>
            <a:r>
              <a:rPr lang="en-US" altLang="en-US" sz="2000" dirty="0" err="1">
                <a:latin typeface="Oswald"/>
                <a:ea typeface="Arial" panose="020B0604020202020204" pitchFamily="34" charset="0"/>
                <a:cs typeface="Arial" panose="020B0604020202020204" pitchFamily="34" charset="0"/>
              </a:rPr>
              <a:t>tim</a:t>
            </a:r>
            <a:r>
              <a:rPr lang="en-US" altLang="en-US" sz="2000" dirty="0">
                <a:latin typeface="Oswald"/>
                <a:ea typeface="Arial" panose="020B0604020202020204" pitchFamily="34" charset="0"/>
                <a:cs typeface="Arial" panose="020B0604020202020204" pitchFamily="34" charset="0"/>
              </a:rPr>
              <a:t> dan </a:t>
            </a:r>
            <a:r>
              <a:rPr lang="en-US" altLang="en-US" sz="2000" dirty="0" err="1">
                <a:latin typeface="Oswald"/>
                <a:ea typeface="Arial" panose="020B0604020202020204" pitchFamily="34" charset="0"/>
                <a:cs typeface="Arial" panose="020B0604020202020204" pitchFamily="34" charset="0"/>
              </a:rPr>
              <a:t>alokasi</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waktu</a:t>
            </a:r>
            <a:r>
              <a:rPr lang="en-US" altLang="en-US" sz="2000" dirty="0">
                <a:latin typeface="Oswald"/>
                <a:ea typeface="Arial" panose="020B0604020202020204" pitchFamily="34" charset="0"/>
                <a:cs typeface="Arial" panose="020B0604020202020204" pitchFamily="34" charset="0"/>
              </a:rPr>
              <a:t> yang </a:t>
            </a:r>
            <a:r>
              <a:rPr lang="en-US" altLang="en-US" sz="2000" dirty="0" err="1">
                <a:latin typeface="Oswald"/>
                <a:ea typeface="Arial" panose="020B0604020202020204" pitchFamily="34" charset="0"/>
                <a:cs typeface="Arial" panose="020B0604020202020204" pitchFamily="34" charset="0"/>
              </a:rPr>
              <a:t>diberikan</a:t>
            </a:r>
            <a:r>
              <a:rPr lang="en-US" altLang="en-US" sz="2000" dirty="0">
                <a:latin typeface="Oswald"/>
                <a:ea typeface="Arial" panose="020B0604020202020204" pitchFamily="34" charset="0"/>
                <a:cs typeface="Arial" panose="020B0604020202020204" pitchFamily="34" charset="0"/>
              </a:rPr>
              <a:t> untuk </a:t>
            </a:r>
            <a:r>
              <a:rPr lang="en-US" altLang="en-US" sz="2000" dirty="0" err="1">
                <a:latin typeface="Oswald"/>
                <a:ea typeface="Arial" panose="020B0604020202020204" pitchFamily="34" charset="0"/>
                <a:cs typeface="Arial" panose="020B0604020202020204" pitchFamily="34" charset="0"/>
              </a:rPr>
              <a:t>kegiatan</a:t>
            </a:r>
            <a:r>
              <a:rPr lang="en-US" altLang="en-US" sz="2000" dirty="0">
                <a:latin typeface="Oswald"/>
                <a:ea typeface="Arial" panose="020B0604020202020204" pitchFamily="34" charset="0"/>
                <a:cs typeface="Arial" panose="020B0604020202020204" pitchFamily="34" charset="0"/>
              </a:rPr>
              <a:t> pengabdian </a:t>
            </a:r>
            <a:r>
              <a:rPr lang="en-US" altLang="en-US" sz="2000" dirty="0" err="1">
                <a:latin typeface="Oswald"/>
                <a:ea typeface="Arial" panose="020B0604020202020204" pitchFamily="34" charset="0"/>
                <a:cs typeface="Arial" panose="020B0604020202020204" pitchFamily="34" charset="0"/>
              </a:rPr>
              <a:t>ini</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Uraikan</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juga</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partisipasi</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mitra</a:t>
            </a:r>
            <a:r>
              <a:rPr lang="en-US" altLang="en-US" sz="2000" dirty="0" smtClean="0">
                <a:latin typeface="Oswald"/>
                <a:ea typeface="Arial" panose="020B0604020202020204" pitchFamily="34" charset="0"/>
                <a:cs typeface="Arial" panose="020B0604020202020204" pitchFamily="34" charset="0"/>
              </a:rPr>
              <a:t>. </a:t>
            </a:r>
            <a:endParaRPr lang="en-US" altLang="en-US" sz="2000" dirty="0">
              <a:latin typeface="Oswald"/>
              <a:ea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altLang="en-US" sz="2000" dirty="0" err="1">
                <a:latin typeface="Oswald"/>
                <a:ea typeface="Arial" panose="020B0604020202020204" pitchFamily="34" charset="0"/>
                <a:cs typeface="Arial" panose="020B0604020202020204" pitchFamily="34" charset="0"/>
              </a:rPr>
              <a:t>Uraikan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kegiatan</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mahasiswa</a:t>
            </a:r>
            <a:r>
              <a:rPr lang="en-US" altLang="en-US" sz="2000" dirty="0">
                <a:latin typeface="Oswald"/>
                <a:ea typeface="Arial" panose="020B0604020202020204" pitchFamily="34" charset="0"/>
                <a:cs typeface="Arial" panose="020B0604020202020204" pitchFamily="34" charset="0"/>
              </a:rPr>
              <a:t> dalam </a:t>
            </a:r>
            <a:r>
              <a:rPr lang="en-US" altLang="en-US" sz="2000" dirty="0" err="1">
                <a:latin typeface="Oswald"/>
                <a:ea typeface="Arial" panose="020B0604020202020204" pitchFamily="34" charset="0"/>
                <a:cs typeface="Arial" panose="020B0604020202020204" pitchFamily="34" charset="0"/>
              </a:rPr>
              <a:t>mendukung</a:t>
            </a:r>
            <a:r>
              <a:rPr lang="en-US" altLang="en-US" sz="2000" dirty="0">
                <a:latin typeface="Oswald"/>
                <a:ea typeface="Arial" panose="020B0604020202020204" pitchFamily="34" charset="0"/>
                <a:cs typeface="Arial" panose="020B0604020202020204" pitchFamily="34" charset="0"/>
              </a:rPr>
              <a:t> MBKM (minimal 2 </a:t>
            </a:r>
            <a:r>
              <a:rPr lang="en-US" altLang="en-US" sz="2000" dirty="0" err="1">
                <a:latin typeface="Oswald"/>
                <a:ea typeface="Arial" panose="020B0604020202020204" pitchFamily="34" charset="0"/>
                <a:cs typeface="Arial" panose="020B0604020202020204" pitchFamily="34" charset="0"/>
              </a:rPr>
              <a:t>mhs</a:t>
            </a:r>
            <a:r>
              <a:rPr lang="en-US" altLang="en-US" sz="2000" dirty="0">
                <a:latin typeface="Oswald"/>
                <a:ea typeface="Arial" panose="020B0604020202020204" pitchFamily="34" charset="0"/>
                <a:cs typeface="Arial" panose="020B0604020202020204" pitchFamily="34" charset="0"/>
              </a:rPr>
              <a:t>, daftar </a:t>
            </a:r>
            <a:r>
              <a:rPr lang="en-US" altLang="en-US" sz="2000" dirty="0" err="1">
                <a:latin typeface="Oswald"/>
                <a:ea typeface="Arial" panose="020B0604020202020204" pitchFamily="34" charset="0"/>
                <a:cs typeface="Arial" panose="020B0604020202020204" pitchFamily="34" charset="0"/>
              </a:rPr>
              <a:t>mata</a:t>
            </a:r>
            <a:r>
              <a:rPr lang="en-US" altLang="en-US" sz="2000" dirty="0">
                <a:latin typeface="Oswald"/>
                <a:ea typeface="Arial" panose="020B0604020202020204" pitchFamily="34" charset="0"/>
                <a:cs typeface="Arial" panose="020B0604020202020204" pitchFamily="34" charset="0"/>
              </a:rPr>
              <a:t> Kuliah dan </a:t>
            </a:r>
            <a:r>
              <a:rPr lang="en-US" altLang="en-US" sz="2000" dirty="0" err="1">
                <a:latin typeface="Oswald"/>
                <a:ea typeface="Arial" panose="020B0604020202020204" pitchFamily="34" charset="0"/>
                <a:cs typeface="Arial" panose="020B0604020202020204" pitchFamily="34" charset="0"/>
              </a:rPr>
              <a:t>Tugas</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akhir</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beserta</a:t>
            </a:r>
            <a:r>
              <a:rPr lang="en-US" altLang="en-US" sz="2000" dirty="0">
                <a:latin typeface="Oswald"/>
                <a:ea typeface="Arial" panose="020B0604020202020204" pitchFamily="34" charset="0"/>
                <a:cs typeface="Arial" panose="020B0604020202020204" pitchFamily="34" charset="0"/>
              </a:rPr>
              <a:t> </a:t>
            </a:r>
            <a:r>
              <a:rPr lang="en-US" altLang="en-US" sz="2000" dirty="0" err="1">
                <a:latin typeface="Oswald"/>
                <a:ea typeface="Arial" panose="020B0604020202020204" pitchFamily="34" charset="0"/>
                <a:cs typeface="Arial" panose="020B0604020202020204" pitchFamily="34" charset="0"/>
              </a:rPr>
              <a:t>rekognisi</a:t>
            </a:r>
            <a:r>
              <a:rPr lang="en-US" altLang="en-US" sz="2000" dirty="0">
                <a:latin typeface="Oswald"/>
                <a:ea typeface="Arial" panose="020B0604020202020204" pitchFamily="34" charset="0"/>
                <a:cs typeface="Arial" panose="020B0604020202020204" pitchFamily="34" charset="0"/>
              </a:rPr>
              <a:t> SKS </a:t>
            </a:r>
            <a:r>
              <a:rPr lang="en-US" altLang="en-US" sz="2000" dirty="0" err="1">
                <a:latin typeface="Oswald"/>
                <a:ea typeface="Arial" panose="020B0604020202020204" pitchFamily="34" charset="0"/>
                <a:cs typeface="Arial" panose="020B0604020202020204" pitchFamily="34" charset="0"/>
              </a:rPr>
              <a:t>nya</a:t>
            </a:r>
            <a:r>
              <a:rPr lang="en-US" altLang="en-US" sz="2000" dirty="0">
                <a:latin typeface="Oswald"/>
                <a:ea typeface="Arial" panose="020B0604020202020204" pitchFamily="34" charset="0"/>
                <a:cs typeface="Arial" panose="020B0604020202020204" pitchFamily="34" charset="0"/>
              </a:rPr>
              <a:t> minimal 5 SKS/</a:t>
            </a:r>
            <a:r>
              <a:rPr lang="en-US" altLang="en-US" sz="2000" dirty="0" err="1">
                <a:latin typeface="Oswald"/>
                <a:ea typeface="Arial" panose="020B0604020202020204" pitchFamily="34" charset="0"/>
                <a:cs typeface="Arial" panose="020B0604020202020204" pitchFamily="34" charset="0"/>
              </a:rPr>
              <a:t>smst</a:t>
            </a:r>
            <a:r>
              <a:rPr lang="en-US" altLang="en-US" sz="2000" dirty="0" smtClean="0">
                <a:latin typeface="Oswald"/>
                <a:ea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n-US" altLang="en-US" sz="2000" dirty="0" err="1" smtClean="0">
                <a:latin typeface="Oswald"/>
                <a:ea typeface="Arial" panose="020B0604020202020204" pitchFamily="34" charset="0"/>
                <a:cs typeface="Arial" panose="020B0604020202020204" pitchFamily="34" charset="0"/>
              </a:rPr>
              <a:t>Jika</a:t>
            </a:r>
            <a:r>
              <a:rPr lang="en-US" altLang="en-US" sz="2000" dirty="0" smtClean="0">
                <a:latin typeface="Oswald"/>
                <a:ea typeface="Arial" panose="020B0604020202020204" pitchFamily="34" charset="0"/>
                <a:cs typeface="Arial" panose="020B0604020202020204" pitchFamily="34" charset="0"/>
              </a:rPr>
              <a:t> multi </a:t>
            </a:r>
            <a:r>
              <a:rPr lang="en-US" altLang="en-US" sz="2000" dirty="0" err="1" smtClean="0">
                <a:latin typeface="Oswald"/>
                <a:ea typeface="Arial" panose="020B0604020202020204" pitchFamily="34" charset="0"/>
                <a:cs typeface="Arial" panose="020B0604020202020204" pitchFamily="34" charset="0"/>
              </a:rPr>
              <a:t>tahun</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uraikan</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rencana</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kegiatan</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dalam</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kurun</a:t>
            </a:r>
            <a:r>
              <a:rPr lang="en-US" altLang="en-US" sz="2000" dirty="0" smtClean="0">
                <a:latin typeface="Oswald"/>
                <a:ea typeface="Arial" panose="020B0604020202020204" pitchFamily="34" charset="0"/>
                <a:cs typeface="Arial" panose="020B0604020202020204" pitchFamily="34" charset="0"/>
              </a:rPr>
              <a:t> </a:t>
            </a:r>
            <a:r>
              <a:rPr lang="en-US" altLang="en-US" sz="2000" dirty="0" err="1" smtClean="0">
                <a:latin typeface="Oswald"/>
                <a:ea typeface="Arial" panose="020B0604020202020204" pitchFamily="34" charset="0"/>
                <a:cs typeface="Arial" panose="020B0604020202020204" pitchFamily="34" charset="0"/>
              </a:rPr>
              <a:t>waktu</a:t>
            </a:r>
            <a:r>
              <a:rPr lang="en-US" altLang="en-US" sz="2000" dirty="0" smtClean="0">
                <a:latin typeface="Oswald"/>
                <a:ea typeface="Arial" panose="020B0604020202020204" pitchFamily="34" charset="0"/>
                <a:cs typeface="Arial" panose="020B0604020202020204" pitchFamily="34" charset="0"/>
              </a:rPr>
              <a:t> 3 </a:t>
            </a:r>
            <a:r>
              <a:rPr lang="en-US" altLang="en-US" sz="2000" smtClean="0">
                <a:latin typeface="Oswald"/>
                <a:ea typeface="Arial" panose="020B0604020202020204" pitchFamily="34" charset="0"/>
                <a:cs typeface="Arial" panose="020B0604020202020204" pitchFamily="34" charset="0"/>
              </a:rPr>
              <a:t>tahun</a:t>
            </a:r>
            <a:endParaRPr lang="en-ID" altLang="en-US" sz="2000" dirty="0">
              <a:latin typeface="Oswald"/>
              <a:ea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endParaRPr lang="en-US" altLang="en-US" sz="2000" dirty="0">
              <a:latin typeface="Oswald"/>
              <a:ea typeface="Arial" panose="020B0604020202020204" pitchFamily="34" charset="0"/>
              <a:cs typeface="Arial" panose="020B0604020202020204" pitchFamily="34" charset="0"/>
            </a:endParaRPr>
          </a:p>
          <a:p>
            <a:pPr>
              <a:lnSpc>
                <a:spcPct val="100000"/>
              </a:lnSpc>
              <a:spcBef>
                <a:spcPts val="0"/>
              </a:spcBef>
            </a:pPr>
            <a:endParaRPr lang="en-US" sz="2000" dirty="0">
              <a:latin typeface="Oswald"/>
            </a:endParaRPr>
          </a:p>
        </p:txBody>
      </p:sp>
      <p:pic>
        <p:nvPicPr>
          <p:cNvPr id="6" name="Picture 5"/>
          <p:cNvPicPr>
            <a:picLocks noChangeAspect="1"/>
          </p:cNvPicPr>
          <p:nvPr/>
        </p:nvPicPr>
        <p:blipFill>
          <a:blip r:embed="rId2"/>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3097973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874" y="1398905"/>
            <a:ext cx="7098029" cy="4351339"/>
          </a:xfrm>
        </p:spPr>
        <p:txBody>
          <a:bodyPr>
            <a:normAutofit fontScale="85000" lnSpcReduction="20000"/>
          </a:bodyPr>
          <a:lstStyle/>
          <a:p>
            <a:pPr marL="357505" indent="-266700">
              <a:lnSpc>
                <a:spcPct val="100000"/>
              </a:lnSpc>
              <a:spcBef>
                <a:spcPts val="0"/>
              </a:spcBef>
              <a:buClr>
                <a:schemeClr val="tx1"/>
              </a:buClr>
              <a:buSzPct val="101000"/>
              <a:buFont typeface="+mj-lt"/>
              <a:buAutoNum type="arabicPeriod"/>
            </a:pPr>
            <a:r>
              <a:rPr lang="en-US" altLang="en-US" sz="2665" dirty="0" err="1">
                <a:latin typeface="Oswald"/>
                <a:ea typeface="Arial" panose="020B0604020202020204" pitchFamily="34" charset="0"/>
                <a:cs typeface="Arial" panose="020B0604020202020204" pitchFamily="34" charset="0"/>
              </a:rPr>
              <a:t>Justifikasi</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anggaran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biaya</a:t>
            </a:r>
            <a:endParaRPr lang="en-US" altLang="en-US" sz="2665" dirty="0">
              <a:latin typeface="Oswald"/>
              <a:ea typeface="Arial" panose="020B0604020202020204" pitchFamily="34" charset="0"/>
              <a:cs typeface="Arial" panose="020B0604020202020204" pitchFamily="34" charset="0"/>
            </a:endParaRPr>
          </a:p>
          <a:p>
            <a:pPr marL="357505" indent="-266700">
              <a:lnSpc>
                <a:spcPct val="100000"/>
              </a:lnSpc>
              <a:spcBef>
                <a:spcPts val="0"/>
              </a:spcBef>
              <a:buClr>
                <a:schemeClr val="tx1"/>
              </a:buClr>
              <a:buSzPct val="101000"/>
              <a:buFont typeface="+mj-lt"/>
              <a:buAutoNum type="arabicPeriod"/>
            </a:pPr>
            <a:r>
              <a:rPr lang="en-US" altLang="en-US" sz="2665" i="1" dirty="0">
                <a:latin typeface="Oswald"/>
                <a:ea typeface="Arial" panose="020B0604020202020204" pitchFamily="34" charset="0"/>
                <a:cs typeface="Arial" panose="020B0604020202020204" pitchFamily="34" charset="0"/>
              </a:rPr>
              <a:t>Curriculum vitae </a:t>
            </a:r>
            <a:r>
              <a:rPr lang="en-US" altLang="en-US" sz="2665" dirty="0">
                <a:latin typeface="Oswald"/>
                <a:ea typeface="Arial" panose="020B0604020202020204" pitchFamily="34" charset="0"/>
                <a:cs typeface="Arial" panose="020B0604020202020204" pitchFamily="34" charset="0"/>
              </a:rPr>
              <a:t>(</a:t>
            </a:r>
            <a:r>
              <a:rPr lang="en-US" altLang="en-US" sz="2665" dirty="0" err="1">
                <a:latin typeface="Oswald"/>
                <a:ea typeface="Arial" panose="020B0604020202020204" pitchFamily="34" charset="0"/>
                <a:cs typeface="Arial" panose="020B0604020202020204" pitchFamily="34" charset="0"/>
              </a:rPr>
              <a:t>perlu</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disiapkan</a:t>
            </a:r>
            <a:r>
              <a:rPr lang="en-US" altLang="en-US" sz="2665" dirty="0">
                <a:latin typeface="Oswald"/>
                <a:ea typeface="Arial" panose="020B0604020202020204" pitchFamily="34" charset="0"/>
                <a:cs typeface="Arial" panose="020B0604020202020204" pitchFamily="34" charset="0"/>
              </a:rPr>
              <a:t> CV Pengabdian yang </a:t>
            </a:r>
            <a:r>
              <a:rPr lang="en-US" altLang="en-US" sz="2665" dirty="0" err="1">
                <a:latin typeface="Oswald"/>
                <a:ea typeface="Arial" panose="020B0604020202020204" pitchFamily="34" charset="0"/>
                <a:cs typeface="Arial" panose="020B0604020202020204" pitchFamily="34" charset="0"/>
              </a:rPr>
              <a:t>baik</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cek</a:t>
            </a:r>
            <a:r>
              <a:rPr lang="en-US" altLang="en-US" sz="2665" dirty="0">
                <a:latin typeface="Oswald"/>
                <a:ea typeface="Arial" panose="020B0604020202020204" pitchFamily="34" charset="0"/>
                <a:cs typeface="Arial" panose="020B0604020202020204" pitchFamily="34" charset="0"/>
              </a:rPr>
              <a:t> di Google Scholar, SINTA </a:t>
            </a:r>
            <a:r>
              <a:rPr lang="en-US" altLang="en-US" sz="2665" dirty="0" err="1">
                <a:latin typeface="Oswald"/>
                <a:ea typeface="Arial" panose="020B0604020202020204" pitchFamily="34" charset="0"/>
                <a:cs typeface="Arial" panose="020B0604020202020204" pitchFamily="34" charset="0"/>
              </a:rPr>
              <a:t>atau</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isian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profil</a:t>
            </a:r>
            <a:r>
              <a:rPr lang="en-US" altLang="en-US" sz="2665" dirty="0">
                <a:latin typeface="Oswald"/>
                <a:ea typeface="Arial" panose="020B0604020202020204" pitchFamily="34" charset="0"/>
                <a:cs typeface="Arial" panose="020B0604020202020204" pitchFamily="34" charset="0"/>
              </a:rPr>
              <a:t> pengabdian di </a:t>
            </a:r>
            <a:r>
              <a:rPr lang="en-US" altLang="en-US" sz="2665" dirty="0" err="1">
                <a:latin typeface="Oswald"/>
                <a:ea typeface="Arial" panose="020B0604020202020204" pitchFamily="34" charset="0"/>
                <a:cs typeface="Arial" panose="020B0604020202020204" pitchFamily="34" charset="0"/>
              </a:rPr>
              <a:t>Simlitabmas</a:t>
            </a:r>
            <a:r>
              <a:rPr lang="en-US" altLang="en-US" sz="2665" dirty="0">
                <a:latin typeface="Oswald"/>
                <a:ea typeface="Arial" panose="020B0604020202020204" pitchFamily="34" charset="0"/>
                <a:cs typeface="Arial" panose="020B0604020202020204" pitchFamily="34" charset="0"/>
              </a:rPr>
              <a:t>)</a:t>
            </a:r>
            <a:endParaRPr lang="en-ID" altLang="en-US" sz="2665" dirty="0">
              <a:latin typeface="Oswald"/>
              <a:ea typeface="Arial" panose="020B0604020202020204" pitchFamily="34" charset="0"/>
              <a:cs typeface="Arial" panose="020B0604020202020204" pitchFamily="34" charset="0"/>
            </a:endParaRPr>
          </a:p>
          <a:p>
            <a:pPr marL="357505" indent="-266700">
              <a:lnSpc>
                <a:spcPct val="100000"/>
              </a:lnSpc>
              <a:spcBef>
                <a:spcPts val="0"/>
              </a:spcBef>
              <a:buClr>
                <a:schemeClr val="tx1"/>
              </a:buClr>
              <a:buSzPct val="101000"/>
              <a:buFont typeface="+mj-lt"/>
              <a:buAutoNum type="arabicPeriod"/>
            </a:pPr>
            <a:r>
              <a:rPr lang="en-US" altLang="en-US" sz="2665" dirty="0">
                <a:latin typeface="Oswald"/>
                <a:ea typeface="Arial" panose="020B0604020202020204" pitchFamily="34" charset="0"/>
                <a:cs typeface="Arial" panose="020B0604020202020204" pitchFamily="34" charset="0"/>
              </a:rPr>
              <a:t>Gambaran </a:t>
            </a:r>
            <a:r>
              <a:rPr lang="en-US" altLang="en-US" sz="2665" dirty="0" err="1">
                <a:latin typeface="Oswald"/>
                <a:ea typeface="Arial" panose="020B0604020202020204" pitchFamily="34" charset="0"/>
                <a:cs typeface="Arial" panose="020B0604020202020204" pitchFamily="34" charset="0"/>
              </a:rPr>
              <a:t>Iptek</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lihat</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ketentuan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berikut</a:t>
            </a:r>
            <a:r>
              <a:rPr lang="en-US" altLang="en-US" sz="2665" dirty="0">
                <a:latin typeface="Oswald"/>
                <a:ea typeface="Arial" panose="020B0604020202020204" pitchFamily="34" charset="0"/>
                <a:cs typeface="Arial" panose="020B0604020202020204" pitchFamily="34" charset="0"/>
              </a:rPr>
              <a:t>)</a:t>
            </a:r>
            <a:endParaRPr lang="en-ID" altLang="en-US" sz="2665" dirty="0">
              <a:latin typeface="Oswald"/>
              <a:ea typeface="Arial" panose="020B0604020202020204" pitchFamily="34" charset="0"/>
              <a:cs typeface="Arial" panose="020B0604020202020204" pitchFamily="34" charset="0"/>
            </a:endParaRPr>
          </a:p>
          <a:p>
            <a:pPr marL="357505" indent="-266700">
              <a:lnSpc>
                <a:spcPct val="100000"/>
              </a:lnSpc>
              <a:spcBef>
                <a:spcPts val="0"/>
              </a:spcBef>
              <a:buClr>
                <a:schemeClr val="tx1"/>
              </a:buClr>
              <a:buSzPct val="101000"/>
              <a:buFont typeface="+mj-lt"/>
              <a:buAutoNum type="arabicPeriod"/>
            </a:pPr>
            <a:r>
              <a:rPr lang="en-US" altLang="en-US" sz="2665" dirty="0">
                <a:latin typeface="Oswald"/>
                <a:ea typeface="Arial" panose="020B0604020202020204" pitchFamily="34" charset="0"/>
                <a:cs typeface="Arial" panose="020B0604020202020204" pitchFamily="34" charset="0"/>
              </a:rPr>
              <a:t>Peta Lokasi (</a:t>
            </a:r>
            <a:r>
              <a:rPr lang="en-US" altLang="en-US" sz="2665" dirty="0" err="1">
                <a:latin typeface="Oswald"/>
                <a:ea typeface="Arial" panose="020B0604020202020204" pitchFamily="34" charset="0"/>
                <a:cs typeface="Arial" panose="020B0604020202020204" pitchFamily="34" charset="0"/>
              </a:rPr>
              <a:t>buat</a:t>
            </a:r>
            <a:r>
              <a:rPr lang="en-US" altLang="en-US" sz="2665" dirty="0">
                <a:latin typeface="Oswald"/>
                <a:ea typeface="Arial" panose="020B0604020202020204" pitchFamily="34" charset="0"/>
                <a:cs typeface="Arial" panose="020B0604020202020204" pitchFamily="34" charset="0"/>
              </a:rPr>
              <a:t> peta </a:t>
            </a:r>
            <a:r>
              <a:rPr lang="en-US" altLang="en-US" sz="2665" dirty="0" err="1">
                <a:latin typeface="Oswald"/>
                <a:ea typeface="Arial" panose="020B0604020202020204" pitchFamily="34" charset="0"/>
                <a:cs typeface="Arial" panose="020B0604020202020204" pitchFamily="34" charset="0"/>
              </a:rPr>
              <a:t>dengan</a:t>
            </a:r>
            <a:r>
              <a:rPr lang="en-US" altLang="en-US" sz="2665" dirty="0">
                <a:latin typeface="Oswald"/>
                <a:ea typeface="Arial" panose="020B0604020202020204" pitchFamily="34" charset="0"/>
                <a:cs typeface="Arial" panose="020B0604020202020204" pitchFamily="34" charset="0"/>
              </a:rPr>
              <a:t> Google map </a:t>
            </a:r>
            <a:r>
              <a:rPr lang="en-US" altLang="en-US" sz="2665" dirty="0" err="1">
                <a:latin typeface="Oswald"/>
                <a:ea typeface="Arial" panose="020B0604020202020204" pitchFamily="34" charset="0"/>
                <a:cs typeface="Arial" panose="020B0604020202020204" pitchFamily="34" charset="0"/>
              </a:rPr>
              <a:t>dengan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menunjukan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lokasi</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dari</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kampus</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menuju</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tempat</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kegiatan</a:t>
            </a:r>
            <a:r>
              <a:rPr lang="en-US" altLang="en-US" sz="2665" dirty="0">
                <a:latin typeface="Oswald"/>
                <a:ea typeface="Arial" panose="020B0604020202020204" pitchFamily="34" charset="0"/>
                <a:cs typeface="Arial" panose="020B0604020202020204" pitchFamily="34" charset="0"/>
              </a:rPr>
              <a:t> pengabdian, </a:t>
            </a:r>
            <a:r>
              <a:rPr lang="en-US" altLang="en-US" sz="2665" dirty="0" err="1">
                <a:latin typeface="Oswald"/>
                <a:ea typeface="Arial" panose="020B0604020202020204" pitchFamily="34" charset="0"/>
                <a:cs typeface="Arial" panose="020B0604020202020204" pitchFamily="34" charset="0"/>
              </a:rPr>
              <a:t>perhatikan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jarak</a:t>
            </a:r>
            <a:r>
              <a:rPr lang="en-US" altLang="en-US" sz="2665" dirty="0">
                <a:latin typeface="Oswald"/>
                <a:ea typeface="Arial" panose="020B0604020202020204" pitchFamily="34" charset="0"/>
                <a:cs typeface="Arial" panose="020B0604020202020204" pitchFamily="34" charset="0"/>
              </a:rPr>
              <a:t> , 100 KM (PMP) dan &lt; 200 km (PKM) </a:t>
            </a:r>
            <a:r>
              <a:rPr lang="en-US" altLang="en-US" sz="2665" dirty="0" err="1">
                <a:latin typeface="Oswald"/>
                <a:ea typeface="Arial" panose="020B0604020202020204" pitchFamily="34" charset="0"/>
                <a:cs typeface="Arial" panose="020B0604020202020204" pitchFamily="34" charset="0"/>
              </a:rPr>
              <a:t>dari</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kampus</a:t>
            </a:r>
            <a:endParaRPr lang="en-US" altLang="en-US" sz="2665" dirty="0">
              <a:latin typeface="Oswald"/>
              <a:ea typeface="Arial" panose="020B0604020202020204" pitchFamily="34" charset="0"/>
              <a:cs typeface="Arial" panose="020B0604020202020204" pitchFamily="34" charset="0"/>
            </a:endParaRPr>
          </a:p>
          <a:p>
            <a:pPr marL="357505" indent="-266700">
              <a:lnSpc>
                <a:spcPct val="100000"/>
              </a:lnSpc>
              <a:spcBef>
                <a:spcPts val="0"/>
              </a:spcBef>
              <a:buClr>
                <a:schemeClr val="tx1"/>
              </a:buClr>
              <a:buSzPct val="101000"/>
              <a:buFont typeface="+mj-lt"/>
              <a:buAutoNum type="arabicPeriod"/>
            </a:pPr>
            <a:r>
              <a:rPr lang="en-US" altLang="en-US" sz="2665" dirty="0">
                <a:latin typeface="Oswald"/>
                <a:ea typeface="Arial" panose="020B0604020202020204" pitchFamily="34" charset="0"/>
                <a:cs typeface="Arial" panose="020B0604020202020204" pitchFamily="34" charset="0"/>
              </a:rPr>
              <a:t>Surat </a:t>
            </a:r>
            <a:r>
              <a:rPr lang="en-US" altLang="en-US" sz="2665" dirty="0" err="1">
                <a:latin typeface="Oswald"/>
                <a:ea typeface="Arial" panose="020B0604020202020204" pitchFamily="34" charset="0"/>
                <a:cs typeface="Arial" panose="020B0604020202020204" pitchFamily="34" charset="0"/>
              </a:rPr>
              <a:t>Kesediaan</a:t>
            </a:r>
            <a:r>
              <a:rPr lang="en-US" altLang="en-US" sz="2665" dirty="0">
                <a:latin typeface="Oswald"/>
                <a:ea typeface="Arial" panose="020B0604020202020204" pitchFamily="34" charset="0"/>
                <a:cs typeface="Arial" panose="020B0604020202020204" pitchFamily="34" charset="0"/>
              </a:rPr>
              <a:t> Kerjasama Mitra (</a:t>
            </a:r>
            <a:r>
              <a:rPr lang="en-US" altLang="en-US" sz="2665" dirty="0" err="1">
                <a:latin typeface="Oswald"/>
                <a:ea typeface="Arial" panose="020B0604020202020204" pitchFamily="34" charset="0"/>
                <a:cs typeface="Arial" panose="020B0604020202020204" pitchFamily="34" charset="0"/>
              </a:rPr>
              <a:t>tandatangan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basah</a:t>
            </a:r>
            <a:r>
              <a:rPr lang="en-US" altLang="en-US" sz="2665" dirty="0">
                <a:latin typeface="Oswald"/>
                <a:ea typeface="Arial" panose="020B0604020202020204" pitchFamily="34" charset="0"/>
                <a:cs typeface="Arial" panose="020B0604020202020204" pitchFamily="34" charset="0"/>
              </a:rPr>
              <a:t> di </a:t>
            </a:r>
            <a:r>
              <a:rPr lang="en-US" altLang="en-US" sz="2665" dirty="0" err="1">
                <a:latin typeface="Oswald"/>
                <a:ea typeface="Arial" panose="020B0604020202020204" pitchFamily="34" charset="0"/>
                <a:cs typeface="Arial" panose="020B0604020202020204" pitchFamily="34" charset="0"/>
              </a:rPr>
              <a:t>atas</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bermeterai</a:t>
            </a:r>
            <a:r>
              <a:rPr lang="en-US" altLang="en-US" sz="2665" dirty="0">
                <a:latin typeface="Oswald"/>
                <a:ea typeface="Arial" panose="020B0604020202020204" pitchFamily="34" charset="0"/>
                <a:cs typeface="Arial" panose="020B0604020202020204" pitchFamily="34" charset="0"/>
              </a:rPr>
              <a:t> Rp. 10.000,-, </a:t>
            </a:r>
            <a:r>
              <a:rPr lang="en-US" altLang="en-US" sz="2665" dirty="0" err="1">
                <a:latin typeface="Oswald"/>
                <a:ea typeface="Arial" panose="020B0604020202020204" pitchFamily="34" charset="0"/>
                <a:cs typeface="Arial" panose="020B0604020202020204" pitchFamily="34" charset="0"/>
              </a:rPr>
              <a:t>bukan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tandatangan</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hasil</a:t>
            </a:r>
            <a:r>
              <a:rPr lang="en-US" altLang="en-US" sz="2665" dirty="0">
                <a:latin typeface="Oswald"/>
                <a:ea typeface="Arial" panose="020B0604020202020204" pitchFamily="34" charset="0"/>
                <a:cs typeface="Arial" panose="020B0604020202020204" pitchFamily="34" charset="0"/>
              </a:rPr>
              <a:t> </a:t>
            </a:r>
            <a:r>
              <a:rPr lang="en-US" altLang="en-US" sz="2665" i="1" dirty="0">
                <a:latin typeface="Oswald"/>
                <a:ea typeface="Arial" panose="020B0604020202020204" pitchFamily="34" charset="0"/>
                <a:cs typeface="Arial" panose="020B0604020202020204" pitchFamily="34" charset="0"/>
              </a:rPr>
              <a:t>cropping, </a:t>
            </a:r>
            <a:r>
              <a:rPr lang="en-US" altLang="en-US" sz="2665" dirty="0">
                <a:latin typeface="Oswald"/>
                <a:ea typeface="Arial" panose="020B0604020202020204" pitchFamily="34" charset="0"/>
                <a:cs typeface="Arial" panose="020B0604020202020204" pitchFamily="34" charset="0"/>
              </a:rPr>
              <a:t>dan </a:t>
            </a:r>
            <a:r>
              <a:rPr lang="en-US" altLang="en-US" sz="2665" dirty="0" err="1">
                <a:latin typeface="Oswald"/>
                <a:ea typeface="Arial" panose="020B0604020202020204" pitchFamily="34" charset="0"/>
                <a:cs typeface="Arial" panose="020B0604020202020204" pitchFamily="34" charset="0"/>
              </a:rPr>
              <a:t>distempel</a:t>
            </a:r>
            <a:r>
              <a:rPr lang="en-US" altLang="en-US" sz="2665" dirty="0">
                <a:latin typeface="Oswald"/>
                <a:ea typeface="Arial" panose="020B0604020202020204" pitchFamily="34" charset="0"/>
                <a:cs typeface="Arial" panose="020B0604020202020204" pitchFamily="34" charset="0"/>
              </a:rPr>
              <a:t> </a:t>
            </a:r>
            <a:r>
              <a:rPr lang="en-US" altLang="en-US" sz="2665" dirty="0" err="1">
                <a:latin typeface="Oswald"/>
                <a:ea typeface="Arial" panose="020B0604020202020204" pitchFamily="34" charset="0"/>
                <a:cs typeface="Arial" panose="020B0604020202020204" pitchFamily="34" charset="0"/>
              </a:rPr>
              <a:t>mitra</a:t>
            </a:r>
            <a:r>
              <a:rPr lang="en-US" altLang="en-US" sz="2665" dirty="0">
                <a:latin typeface="Oswald"/>
                <a:ea typeface="Arial" panose="020B0604020202020204" pitchFamily="34" charset="0"/>
                <a:cs typeface="Arial" panose="020B0604020202020204" pitchFamily="34" charset="0"/>
              </a:rPr>
              <a:t>)</a:t>
            </a:r>
            <a:endParaRPr lang="en-ID" altLang="en-US" sz="2665" dirty="0">
              <a:latin typeface="Oswald"/>
              <a:ea typeface="Arial" panose="020B0604020202020204" pitchFamily="34" charset="0"/>
              <a:cs typeface="Arial" panose="020B0604020202020204" pitchFamily="34" charset="0"/>
            </a:endParaRPr>
          </a:p>
          <a:p>
            <a:pPr>
              <a:lnSpc>
                <a:spcPct val="100000"/>
              </a:lnSpc>
              <a:spcBef>
                <a:spcPts val="0"/>
              </a:spcBef>
            </a:pPr>
            <a:endParaRPr lang="en-US" sz="2665" dirty="0"/>
          </a:p>
        </p:txBody>
      </p:sp>
      <p:sp>
        <p:nvSpPr>
          <p:cNvPr id="4" name="Title 1"/>
          <p:cNvSpPr txBox="1"/>
          <p:nvPr/>
        </p:nvSpPr>
        <p:spPr>
          <a:xfrm>
            <a:off x="857251" y="487681"/>
            <a:ext cx="9820909" cy="77362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dobe Heiti Std R" pitchFamily="34" charset="-128"/>
                <a:ea typeface="Adobe Heiti Std R" pitchFamily="34" charset="-128"/>
                <a:cs typeface="+mj-cs"/>
              </a:defRPr>
            </a:lvl1pPr>
          </a:lstStyle>
          <a:p>
            <a:r>
              <a:rPr lang="id-ID" altLang="en-US" b="1" dirty="0">
                <a:ea typeface="Arial" panose="020B0604020202020204" pitchFamily="34" charset="0"/>
                <a:cs typeface="Arial" panose="020B0604020202020204" pitchFamily="34" charset="0"/>
              </a:rPr>
              <a:t>LAMPIRAN</a:t>
            </a:r>
            <a:r>
              <a:rPr lang="en-US" altLang="en-US" b="1" dirty="0">
                <a:ea typeface="Arial" panose="020B0604020202020204" pitchFamily="34" charset="0"/>
                <a:cs typeface="Arial" panose="020B0604020202020204" pitchFamily="34" charset="0"/>
              </a:rPr>
              <a:t> PENDUKUNG</a:t>
            </a:r>
            <a:endParaRPr lang="en-US" dirty="0"/>
          </a:p>
        </p:txBody>
      </p:sp>
      <p:pic>
        <p:nvPicPr>
          <p:cNvPr id="7" name="Picture 6"/>
          <p:cNvPicPr>
            <a:picLocks noChangeAspect="1"/>
          </p:cNvPicPr>
          <p:nvPr/>
        </p:nvPicPr>
        <p:blipFill>
          <a:blip r:embed="rId2"/>
          <a:stretch>
            <a:fillRect/>
          </a:stretch>
        </p:blipFill>
        <p:spPr>
          <a:xfrm>
            <a:off x="7955280" y="2448560"/>
            <a:ext cx="4334933" cy="2438400"/>
          </a:xfrm>
          <a:prstGeom prst="rect">
            <a:avLst/>
          </a:prstGeom>
        </p:spPr>
      </p:pic>
      <p:pic>
        <p:nvPicPr>
          <p:cNvPr id="6" name="Picture 5"/>
          <p:cNvPicPr>
            <a:picLocks noChangeAspect="1"/>
          </p:cNvPicPr>
          <p:nvPr/>
        </p:nvPicPr>
        <p:blipFill>
          <a:blip r:embed="rId3"/>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4191802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SUS\AppData\Local\Temp\ksohtml10444\wp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
            <a:ext cx="11811000" cy="6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11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953" y="1473200"/>
            <a:ext cx="10920095" cy="4351339"/>
          </a:xfrm>
        </p:spPr>
        <p:txBody>
          <a:bodyPr>
            <a:noAutofit/>
          </a:bodyPr>
          <a:lstStyle/>
          <a:p>
            <a:pPr>
              <a:buFont typeface="Wingdings" panose="05000000000000000000" pitchFamily="2" charset="2"/>
              <a:buChar char="§"/>
            </a:pPr>
            <a:r>
              <a:rPr lang="en-US" altLang="en-US" sz="2935" dirty="0">
                <a:latin typeface="Oswald"/>
                <a:ea typeface="Arial" panose="020B0604020202020204" pitchFamily="34" charset="0"/>
                <a:cs typeface="Arial" panose="020B0604020202020204" pitchFamily="34" charset="0"/>
              </a:rPr>
              <a:t>Bagian </a:t>
            </a:r>
            <a:r>
              <a:rPr lang="en-US" altLang="en-US" sz="2935" dirty="0" err="1">
                <a:latin typeface="Oswald"/>
                <a:ea typeface="Arial" panose="020B0604020202020204" pitchFamily="34" charset="0"/>
                <a:cs typeface="Arial" panose="020B0604020202020204" pitchFamily="34" charset="0"/>
              </a:rPr>
              <a:t>ini</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berisi</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uraian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maksimal</a:t>
            </a:r>
            <a:r>
              <a:rPr lang="en-US" altLang="en-US" sz="2935" dirty="0">
                <a:latin typeface="Oswald"/>
                <a:ea typeface="Arial" panose="020B0604020202020204" pitchFamily="34" charset="0"/>
                <a:cs typeface="Arial" panose="020B0604020202020204" pitchFamily="34" charset="0"/>
              </a:rPr>
              <a:t> 500 kata yang </a:t>
            </a:r>
            <a:r>
              <a:rPr lang="en-US" altLang="en-US" sz="2935" dirty="0" err="1">
                <a:latin typeface="Oswald"/>
                <a:ea typeface="Arial" panose="020B0604020202020204" pitchFamily="34" charset="0"/>
                <a:cs typeface="Arial" panose="020B0604020202020204" pitchFamily="34" charset="0"/>
              </a:rPr>
              <a:t>menjelaskan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gambaran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ipteks</a:t>
            </a:r>
            <a:r>
              <a:rPr lang="en-US" altLang="en-US" sz="2935" dirty="0">
                <a:latin typeface="Oswald"/>
                <a:ea typeface="Arial" panose="020B0604020202020204" pitchFamily="34" charset="0"/>
                <a:cs typeface="Arial" panose="020B0604020202020204" pitchFamily="34" charset="0"/>
              </a:rPr>
              <a:t> yang </a:t>
            </a:r>
            <a:r>
              <a:rPr lang="en-US" altLang="en-US" sz="2935" dirty="0" err="1">
                <a:latin typeface="Oswald"/>
                <a:ea typeface="Arial" panose="020B0604020202020204" pitchFamily="34" charset="0"/>
                <a:cs typeface="Arial" panose="020B0604020202020204" pitchFamily="34" charset="0"/>
              </a:rPr>
              <a:t>akan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dilaksanakan</a:t>
            </a:r>
            <a:r>
              <a:rPr lang="en-US" altLang="en-US" sz="2935" dirty="0">
                <a:latin typeface="Oswald"/>
                <a:ea typeface="Arial" panose="020B0604020202020204" pitchFamily="34" charset="0"/>
                <a:cs typeface="Arial" panose="020B0604020202020204" pitchFamily="34" charset="0"/>
              </a:rPr>
              <a:t> pada </a:t>
            </a:r>
            <a:r>
              <a:rPr lang="en-US" altLang="en-US" sz="2935" dirty="0" err="1">
                <a:latin typeface="Oswald"/>
                <a:ea typeface="Arial" panose="020B0604020202020204" pitchFamily="34" charset="0"/>
                <a:cs typeface="Arial" panose="020B0604020202020204" pitchFamily="34" charset="0"/>
              </a:rPr>
              <a:t>mitra</a:t>
            </a:r>
            <a:r>
              <a:rPr lang="en-US" altLang="en-US" sz="2935" dirty="0">
                <a:latin typeface="Oswald"/>
                <a:ea typeface="Arial" panose="020B0604020202020204" pitchFamily="34" charset="0"/>
                <a:cs typeface="Arial" panose="020B0604020202020204" pitchFamily="34" charset="0"/>
              </a:rPr>
              <a:t>. </a:t>
            </a:r>
          </a:p>
          <a:p>
            <a:pPr>
              <a:buFont typeface="Wingdings" panose="05000000000000000000" pitchFamily="2" charset="2"/>
              <a:buChar char="§"/>
            </a:pPr>
            <a:r>
              <a:rPr lang="en-US" altLang="en-US" sz="2935" dirty="0">
                <a:latin typeface="Oswald"/>
                <a:ea typeface="Arial" panose="020B0604020202020204" pitchFamily="34" charset="0"/>
                <a:cs typeface="Arial" panose="020B0604020202020204" pitchFamily="34" charset="0"/>
              </a:rPr>
              <a:t>Gambaran </a:t>
            </a:r>
            <a:r>
              <a:rPr lang="en-US" altLang="en-US" sz="2935" dirty="0" err="1">
                <a:latin typeface="Oswald"/>
                <a:ea typeface="Arial" panose="020B0604020202020204" pitchFamily="34" charset="0"/>
                <a:cs typeface="Arial" panose="020B0604020202020204" pitchFamily="34" charset="0"/>
              </a:rPr>
              <a:t>ringkasan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ipteks</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mencakup</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penjelasan</a:t>
            </a:r>
            <a:r>
              <a:rPr lang="en-US" altLang="en-US" sz="2935" dirty="0">
                <a:latin typeface="Oswald"/>
                <a:ea typeface="Arial" panose="020B0604020202020204" pitchFamily="34" charset="0"/>
                <a:cs typeface="Arial" panose="020B0604020202020204" pitchFamily="34" charset="0"/>
              </a:rPr>
              <a:t> yang </a:t>
            </a:r>
            <a:r>
              <a:rPr lang="en-US" altLang="en-US" sz="2935" dirty="0" err="1">
                <a:latin typeface="Oswald"/>
                <a:ea typeface="Arial" panose="020B0604020202020204" pitchFamily="34" charset="0"/>
                <a:cs typeface="Arial" panose="020B0604020202020204" pitchFamily="34" charset="0"/>
              </a:rPr>
              <a:t>sudah</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disampaikan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dalam</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metode</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termasuk</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untuk</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penerapan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bidang</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sosial</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budaya</a:t>
            </a:r>
            <a:r>
              <a:rPr lang="en-US" altLang="en-US" sz="2935" dirty="0">
                <a:latin typeface="Oswald"/>
                <a:ea typeface="Arial" panose="020B0604020202020204" pitchFamily="34" charset="0"/>
                <a:cs typeface="Arial" panose="020B0604020202020204" pitchFamily="34" charset="0"/>
              </a:rPr>
              <a:t> dan </a:t>
            </a:r>
            <a:r>
              <a:rPr lang="en-US" altLang="en-US" sz="2935" dirty="0" err="1">
                <a:latin typeface="Oswald"/>
                <a:ea typeface="Arial" panose="020B0604020202020204" pitchFamily="34" charset="0"/>
                <a:cs typeface="Arial" panose="020B0604020202020204" pitchFamily="34" charset="0"/>
              </a:rPr>
              <a:t>seni</a:t>
            </a:r>
            <a:r>
              <a:rPr lang="en-US" altLang="en-US" sz="2935" dirty="0">
                <a:latin typeface="Oswald"/>
                <a:ea typeface="Arial" panose="020B0604020202020204" pitchFamily="34" charset="0"/>
                <a:cs typeface="Arial" panose="020B0604020202020204" pitchFamily="34" charset="0"/>
              </a:rPr>
              <a:t>.</a:t>
            </a:r>
          </a:p>
          <a:p>
            <a:pPr>
              <a:buFont typeface="Wingdings" panose="05000000000000000000" pitchFamily="2" charset="2"/>
              <a:buChar char="§"/>
            </a:pPr>
            <a:r>
              <a:rPr lang="en-US" altLang="en-US" sz="2935" dirty="0" err="1">
                <a:latin typeface="Oswald"/>
                <a:ea typeface="Arial" panose="020B0604020202020204" pitchFamily="34" charset="0"/>
                <a:cs typeface="Arial" panose="020B0604020202020204" pitchFamily="34" charset="0"/>
              </a:rPr>
              <a:t>Tunjukkan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spesifikasi</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ipteks</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lengkap</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dengan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dimensi</a:t>
            </a:r>
            <a:r>
              <a:rPr lang="en-US" altLang="en-US" sz="2935" dirty="0">
                <a:latin typeface="Oswald"/>
                <a:ea typeface="Arial" panose="020B0604020202020204" pitchFamily="34" charset="0"/>
                <a:cs typeface="Arial" panose="020B0604020202020204" pitchFamily="34" charset="0"/>
              </a:rPr>
              <a:t> dan </a:t>
            </a:r>
            <a:r>
              <a:rPr lang="en-US" altLang="en-US" sz="2935" dirty="0" err="1">
                <a:latin typeface="Oswald"/>
                <a:ea typeface="Arial" panose="020B0604020202020204" pitchFamily="34" charset="0"/>
                <a:cs typeface="Arial" panose="020B0604020202020204" pitchFamily="34" charset="0"/>
              </a:rPr>
              <a:t>kapasitasnya</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serta</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langkah-langkah</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kerja</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alat</a:t>
            </a:r>
            <a:r>
              <a:rPr lang="en-US" altLang="en-US" sz="2935" dirty="0">
                <a:latin typeface="Oswald"/>
                <a:ea typeface="Arial" panose="020B0604020202020204" pitchFamily="34" charset="0"/>
                <a:cs typeface="Arial" panose="020B0604020202020204" pitchFamily="34" charset="0"/>
              </a:rPr>
              <a:t>.</a:t>
            </a:r>
          </a:p>
          <a:p>
            <a:pPr>
              <a:buFont typeface="Wingdings" panose="05000000000000000000" pitchFamily="2" charset="2"/>
              <a:buChar char="§"/>
            </a:pPr>
            <a:r>
              <a:rPr lang="en-US" altLang="en-US" sz="2935" dirty="0">
                <a:latin typeface="Oswald"/>
                <a:ea typeface="Arial" panose="020B0604020202020204" pitchFamily="34" charset="0"/>
                <a:cs typeface="Arial" panose="020B0604020202020204" pitchFamily="34" charset="0"/>
              </a:rPr>
              <a:t>Gambaran </a:t>
            </a:r>
            <a:r>
              <a:rPr lang="en-US" altLang="en-US" sz="2935" dirty="0" err="1">
                <a:latin typeface="Oswald"/>
                <a:ea typeface="Arial" panose="020B0604020202020204" pitchFamily="34" charset="0"/>
                <a:cs typeface="Arial" panose="020B0604020202020204" pitchFamily="34" charset="0"/>
              </a:rPr>
              <a:t>ipteks</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dapat</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disampaikan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dalam</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bentuk</a:t>
            </a:r>
            <a:r>
              <a:rPr lang="en-US" altLang="en-US" sz="2935" dirty="0">
                <a:latin typeface="Oswald"/>
                <a:ea typeface="Arial" panose="020B0604020202020204" pitchFamily="34" charset="0"/>
                <a:cs typeface="Arial" panose="020B0604020202020204" pitchFamily="34" charset="0"/>
              </a:rPr>
              <a:t> flowchart, diagram </a:t>
            </a:r>
            <a:r>
              <a:rPr lang="en-US" altLang="en-US" sz="2935" dirty="0" err="1">
                <a:latin typeface="Oswald"/>
                <a:ea typeface="Arial" panose="020B0604020202020204" pitchFamily="34" charset="0"/>
                <a:cs typeface="Arial" panose="020B0604020202020204" pitchFamily="34" charset="0"/>
              </a:rPr>
              <a:t>alir</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dapat</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disertai</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gambar</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secukupnya</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kemudian</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diunggah</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dalam</a:t>
            </a:r>
            <a:r>
              <a:rPr lang="en-US" altLang="en-US" sz="2935" dirty="0">
                <a:latin typeface="Oswald"/>
                <a:ea typeface="Arial" panose="020B0604020202020204" pitchFamily="34" charset="0"/>
                <a:cs typeface="Arial" panose="020B0604020202020204" pitchFamily="34" charset="0"/>
              </a:rPr>
              <a:t> </a:t>
            </a:r>
            <a:r>
              <a:rPr lang="en-US" altLang="en-US" sz="2935" dirty="0" err="1">
                <a:latin typeface="Oswald"/>
                <a:ea typeface="Arial" panose="020B0604020202020204" pitchFamily="34" charset="0"/>
                <a:cs typeface="Arial" panose="020B0604020202020204" pitchFamily="34" charset="0"/>
              </a:rPr>
              <a:t>bentuk</a:t>
            </a:r>
            <a:r>
              <a:rPr lang="en-US" altLang="en-US" sz="2935" dirty="0">
                <a:latin typeface="Oswald"/>
                <a:ea typeface="Arial" panose="020B0604020202020204" pitchFamily="34" charset="0"/>
                <a:cs typeface="Arial" panose="020B0604020202020204" pitchFamily="34" charset="0"/>
              </a:rPr>
              <a:t> pdf.</a:t>
            </a:r>
          </a:p>
          <a:p>
            <a:endParaRPr lang="en-US" sz="2935" dirty="0"/>
          </a:p>
        </p:txBody>
      </p:sp>
      <p:sp>
        <p:nvSpPr>
          <p:cNvPr id="4" name="Title 1"/>
          <p:cNvSpPr txBox="1"/>
          <p:nvPr/>
        </p:nvSpPr>
        <p:spPr>
          <a:xfrm>
            <a:off x="817880" y="499261"/>
            <a:ext cx="9850120" cy="7636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dobe Heiti Std R" pitchFamily="34" charset="-128"/>
                <a:ea typeface="Adobe Heiti Std R" pitchFamily="34" charset="-128"/>
                <a:cs typeface="+mj-cs"/>
              </a:defRPr>
            </a:lvl1pPr>
          </a:lstStyle>
          <a:p>
            <a:r>
              <a:rPr lang="id-ID" altLang="en-US" sz="3735" b="1" dirty="0">
                <a:ea typeface="Arial" panose="020B0604020202020204" pitchFamily="34" charset="0"/>
                <a:cs typeface="Arial" panose="020B0604020202020204" pitchFamily="34" charset="0"/>
              </a:rPr>
              <a:t>GAMBARAN IPTEKS YANG DITRANSFER</a:t>
            </a:r>
            <a:endParaRPr lang="en-US" sz="3735" dirty="0"/>
          </a:p>
        </p:txBody>
      </p:sp>
      <p:pic>
        <p:nvPicPr>
          <p:cNvPr id="5" name="Picture 4"/>
          <p:cNvPicPr>
            <a:picLocks noChangeAspect="1"/>
          </p:cNvPicPr>
          <p:nvPr/>
        </p:nvPicPr>
        <p:blipFill>
          <a:blip r:embed="rId2"/>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1316629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GAMBARAN IPTEKS YANG DITRANSFER</a:t>
            </a:r>
            <a:endParaRPr lang="en-ID" b="1" dirty="0">
              <a:latin typeface="+mn-lt"/>
            </a:endParaRPr>
          </a:p>
        </p:txBody>
      </p:sp>
      <p:pic>
        <p:nvPicPr>
          <p:cNvPr id="5" name="Content Placeholder 4"/>
          <p:cNvPicPr>
            <a:picLocks noGrp="1" noChangeAspect="1"/>
          </p:cNvPicPr>
          <p:nvPr>
            <p:ph idx="1"/>
          </p:nvPr>
        </p:nvPicPr>
        <p:blipFill>
          <a:blip r:embed="rId2"/>
          <a:stretch>
            <a:fillRect/>
          </a:stretch>
        </p:blipFill>
        <p:spPr>
          <a:xfrm>
            <a:off x="-191426" y="1690688"/>
            <a:ext cx="7732887" cy="4349749"/>
          </a:xfrm>
        </p:spPr>
      </p:pic>
      <p:sp>
        <p:nvSpPr>
          <p:cNvPr id="6" name="TextBox 5"/>
          <p:cNvSpPr txBox="1"/>
          <p:nvPr/>
        </p:nvSpPr>
        <p:spPr>
          <a:xfrm>
            <a:off x="6574973" y="1619795"/>
            <a:ext cx="5138057" cy="4770537"/>
          </a:xfrm>
          <a:prstGeom prst="rect">
            <a:avLst/>
          </a:prstGeom>
          <a:noFill/>
        </p:spPr>
        <p:txBody>
          <a:bodyPr wrap="square" rtlCol="0">
            <a:spAutoFit/>
          </a:bodyPr>
          <a:lstStyle/>
          <a:p>
            <a:pPr algn="just"/>
            <a:r>
              <a:rPr lang="en-US" sz="2400" b="1" dirty="0" err="1"/>
              <a:t>Disertai</a:t>
            </a:r>
            <a:r>
              <a:rPr lang="en-US" sz="2400" b="1" dirty="0"/>
              <a:t> </a:t>
            </a:r>
            <a:r>
              <a:rPr lang="en-US" sz="2400" b="1" dirty="0" err="1"/>
              <a:t>narasi</a:t>
            </a:r>
            <a:r>
              <a:rPr lang="en-US" sz="2400" b="1" dirty="0"/>
              <a:t> 500 kata</a:t>
            </a:r>
            <a:endParaRPr lang="en-ID" sz="1600" dirty="0"/>
          </a:p>
          <a:p>
            <a:pPr algn="just"/>
            <a:r>
              <a:rPr lang="en-ID" sz="1400" dirty="0" err="1"/>
              <a:t>Inovasi</a:t>
            </a:r>
            <a:r>
              <a:rPr lang="en-ID" sz="1400" dirty="0"/>
              <a:t> </a:t>
            </a:r>
            <a:r>
              <a:rPr lang="en-ID" sz="1400" dirty="0" err="1"/>
              <a:t>Teknologi</a:t>
            </a:r>
            <a:r>
              <a:rPr lang="en-ID" sz="1400" dirty="0"/>
              <a:t> </a:t>
            </a:r>
            <a:r>
              <a:rPr lang="en-ID" sz="1400" dirty="0" err="1"/>
              <a:t>Tepat</a:t>
            </a:r>
            <a:r>
              <a:rPr lang="en-ID" sz="1400" dirty="0"/>
              <a:t> </a:t>
            </a:r>
            <a:r>
              <a:rPr lang="en-ID" sz="1400" dirty="0" err="1"/>
              <a:t>Guna</a:t>
            </a:r>
            <a:r>
              <a:rPr lang="en-ID" sz="1400" dirty="0"/>
              <a:t> </a:t>
            </a:r>
            <a:r>
              <a:rPr lang="en-ID" sz="1400" dirty="0" err="1"/>
              <a:t>Teknologi</a:t>
            </a:r>
            <a:r>
              <a:rPr lang="en-ID" sz="1400" dirty="0"/>
              <a:t> </a:t>
            </a:r>
            <a:r>
              <a:rPr lang="en-ID" sz="1400" dirty="0" err="1"/>
              <a:t>tepat</a:t>
            </a:r>
            <a:r>
              <a:rPr lang="en-ID" sz="1400" dirty="0"/>
              <a:t> </a:t>
            </a:r>
            <a:r>
              <a:rPr lang="en-ID" sz="1400" dirty="0" err="1"/>
              <a:t>guna</a:t>
            </a:r>
            <a:r>
              <a:rPr lang="en-ID" sz="1400" dirty="0"/>
              <a:t> </a:t>
            </a:r>
            <a:r>
              <a:rPr lang="en-ID" sz="1400" dirty="0" err="1"/>
              <a:t>merupakan</a:t>
            </a:r>
            <a:r>
              <a:rPr lang="en-ID" sz="1400" dirty="0"/>
              <a:t> </a:t>
            </a:r>
            <a:r>
              <a:rPr lang="en-ID" sz="1400" dirty="0" err="1"/>
              <a:t>teknologi</a:t>
            </a:r>
            <a:r>
              <a:rPr lang="en-ID" sz="1400" dirty="0"/>
              <a:t> yang </a:t>
            </a:r>
            <a:r>
              <a:rPr lang="en-ID" sz="1400" dirty="0" err="1"/>
              <a:t>dirancang</a:t>
            </a:r>
            <a:r>
              <a:rPr lang="en-ID" sz="1400" dirty="0"/>
              <a:t> dan </a:t>
            </a:r>
            <a:r>
              <a:rPr lang="en-ID" sz="1400" dirty="0" err="1"/>
              <a:t>dikembangkan</a:t>
            </a:r>
            <a:r>
              <a:rPr lang="en-ID" sz="1400" dirty="0"/>
              <a:t> </a:t>
            </a:r>
            <a:r>
              <a:rPr lang="en-ID" sz="1400" dirty="0" err="1"/>
              <a:t>berdasarkan</a:t>
            </a:r>
            <a:r>
              <a:rPr lang="en-ID" sz="1400" dirty="0"/>
              <a:t> pada </a:t>
            </a:r>
            <a:r>
              <a:rPr lang="en-ID" sz="1400" dirty="0" err="1"/>
              <a:t>aspek-aspek</a:t>
            </a:r>
            <a:r>
              <a:rPr lang="en-ID" sz="1400" dirty="0"/>
              <a:t> </a:t>
            </a:r>
            <a:r>
              <a:rPr lang="en-ID" sz="1400" dirty="0" err="1"/>
              <a:t>lingkungan</a:t>
            </a:r>
            <a:r>
              <a:rPr lang="en-ID" sz="1400" dirty="0"/>
              <a:t>, </a:t>
            </a:r>
            <a:r>
              <a:rPr lang="en-ID" sz="1400" dirty="0" err="1"/>
              <a:t>sosial</a:t>
            </a:r>
            <a:r>
              <a:rPr lang="en-ID" sz="1400" dirty="0"/>
              <a:t>, </a:t>
            </a:r>
            <a:r>
              <a:rPr lang="en-ID" sz="1400" dirty="0" err="1"/>
              <a:t>budaya</a:t>
            </a:r>
            <a:r>
              <a:rPr lang="en-ID" sz="1400" dirty="0"/>
              <a:t>, </a:t>
            </a:r>
            <a:r>
              <a:rPr lang="en-ID" sz="1400" dirty="0" err="1"/>
              <a:t>ekonomi</a:t>
            </a:r>
            <a:r>
              <a:rPr lang="en-ID" sz="1400" dirty="0"/>
              <a:t>, dan </a:t>
            </a:r>
            <a:r>
              <a:rPr lang="en-ID" sz="1400" dirty="0" err="1"/>
              <a:t>etika</a:t>
            </a:r>
            <a:r>
              <a:rPr lang="en-ID" sz="1400" dirty="0"/>
              <a:t> </a:t>
            </a:r>
            <a:r>
              <a:rPr lang="en-ID" sz="1400" dirty="0" err="1"/>
              <a:t>masyarakat</a:t>
            </a:r>
            <a:r>
              <a:rPr lang="en-ID" sz="1400" dirty="0"/>
              <a:t> </a:t>
            </a:r>
            <a:r>
              <a:rPr lang="en-ID" sz="1400" dirty="0" err="1"/>
              <a:t>pengguna</a:t>
            </a:r>
            <a:r>
              <a:rPr lang="en-ID" sz="1400" dirty="0"/>
              <a:t>. </a:t>
            </a:r>
            <a:r>
              <a:rPr lang="en-ID" sz="1400" dirty="0" err="1"/>
              <a:t>Hemat</a:t>
            </a:r>
            <a:r>
              <a:rPr lang="en-ID" sz="1400" dirty="0"/>
              <a:t> </a:t>
            </a:r>
            <a:r>
              <a:rPr lang="en-ID" sz="1400" dirty="0" err="1"/>
              <a:t>sumber</a:t>
            </a:r>
            <a:r>
              <a:rPr lang="en-ID" sz="1400" dirty="0"/>
              <a:t> </a:t>
            </a:r>
            <a:r>
              <a:rPr lang="en-ID" sz="1400" dirty="0" err="1"/>
              <a:t>daya</a:t>
            </a:r>
            <a:r>
              <a:rPr lang="en-ID" sz="1400" dirty="0"/>
              <a:t>, minim </a:t>
            </a:r>
            <a:r>
              <a:rPr lang="en-ID" sz="1400" dirty="0" err="1"/>
              <a:t>dampak</a:t>
            </a:r>
            <a:r>
              <a:rPr lang="en-ID" sz="1400" dirty="0"/>
              <a:t> </a:t>
            </a:r>
            <a:r>
              <a:rPr lang="en-ID" sz="1400" dirty="0" err="1"/>
              <a:t>polutif</a:t>
            </a:r>
            <a:r>
              <a:rPr lang="en-ID" sz="1400" dirty="0"/>
              <a:t>, </a:t>
            </a:r>
            <a:r>
              <a:rPr lang="en-ID" sz="1400" dirty="0" err="1"/>
              <a:t>mudah</a:t>
            </a:r>
            <a:r>
              <a:rPr lang="en-ID" sz="1400" dirty="0"/>
              <a:t> </a:t>
            </a:r>
            <a:r>
              <a:rPr lang="en-ID" sz="1400" dirty="0" err="1"/>
              <a:t>penggunaan</a:t>
            </a:r>
            <a:r>
              <a:rPr lang="en-ID" sz="1400" dirty="0"/>
              <a:t> dan </a:t>
            </a:r>
            <a:r>
              <a:rPr lang="en-ID" sz="1400" dirty="0" err="1"/>
              <a:t>perawatannya</a:t>
            </a:r>
            <a:r>
              <a:rPr lang="en-ID" sz="1400" dirty="0"/>
              <a:t> </a:t>
            </a:r>
            <a:r>
              <a:rPr lang="en-ID" sz="1400" dirty="0" err="1"/>
              <a:t>merupakan</a:t>
            </a:r>
            <a:r>
              <a:rPr lang="en-ID" sz="1400" dirty="0"/>
              <a:t> </a:t>
            </a:r>
            <a:r>
              <a:rPr lang="en-ID" sz="1400" dirty="0" err="1"/>
              <a:t>bagian</a:t>
            </a:r>
            <a:r>
              <a:rPr lang="en-ID" sz="1400" dirty="0"/>
              <a:t> yang </a:t>
            </a:r>
            <a:r>
              <a:rPr lang="en-ID" sz="1400" dirty="0" err="1"/>
              <a:t>menjadi</a:t>
            </a:r>
            <a:r>
              <a:rPr lang="en-ID" sz="1400" dirty="0"/>
              <a:t> </a:t>
            </a:r>
            <a:r>
              <a:rPr lang="en-ID" sz="1400" dirty="0" err="1"/>
              <a:t>perhatian</a:t>
            </a:r>
            <a:r>
              <a:rPr lang="en-ID" sz="1400" dirty="0"/>
              <a:t>. </a:t>
            </a:r>
            <a:r>
              <a:rPr lang="en-ID" sz="1400" dirty="0" err="1"/>
              <a:t>Karya</a:t>
            </a:r>
            <a:r>
              <a:rPr lang="en-ID" sz="1400" dirty="0"/>
              <a:t> </a:t>
            </a:r>
            <a:r>
              <a:rPr lang="en-ID" sz="1400" dirty="0" err="1"/>
              <a:t>rekayasa</a:t>
            </a:r>
            <a:r>
              <a:rPr lang="en-ID" sz="1400" dirty="0"/>
              <a:t> </a:t>
            </a:r>
            <a:r>
              <a:rPr lang="en-ID" sz="1400" dirty="0" err="1"/>
              <a:t>inovatif</a:t>
            </a:r>
            <a:r>
              <a:rPr lang="en-ID" sz="1400" dirty="0"/>
              <a:t> </a:t>
            </a:r>
            <a:r>
              <a:rPr lang="en-ID" sz="1400" dirty="0" err="1"/>
              <a:t>dibuat</a:t>
            </a:r>
            <a:r>
              <a:rPr lang="en-ID" sz="1400" dirty="0"/>
              <a:t> </a:t>
            </a:r>
            <a:r>
              <a:rPr lang="en-ID" sz="1400" dirty="0" err="1"/>
              <a:t>untuk</a:t>
            </a:r>
            <a:r>
              <a:rPr lang="en-ID" sz="1400" dirty="0"/>
              <a:t> </a:t>
            </a:r>
            <a:r>
              <a:rPr lang="en-ID" sz="1400" dirty="0" err="1"/>
              <a:t>mempermudah</a:t>
            </a:r>
            <a:r>
              <a:rPr lang="en-ID" sz="1400" dirty="0"/>
              <a:t> dan </a:t>
            </a:r>
            <a:r>
              <a:rPr lang="en-ID" sz="1400" dirty="0" err="1"/>
              <a:t>meningkatkan</a:t>
            </a:r>
            <a:r>
              <a:rPr lang="en-ID" sz="1400" dirty="0"/>
              <a:t> </a:t>
            </a:r>
            <a:r>
              <a:rPr lang="en-ID" sz="1400" dirty="0" err="1"/>
              <a:t>efisiensi</a:t>
            </a:r>
            <a:r>
              <a:rPr lang="en-ID" sz="1400" dirty="0"/>
              <a:t> dan </a:t>
            </a:r>
            <a:r>
              <a:rPr lang="en-ID" sz="1400" dirty="0" err="1"/>
              <a:t>efektifitas</a:t>
            </a:r>
            <a:r>
              <a:rPr lang="en-ID" sz="1400" dirty="0"/>
              <a:t> </a:t>
            </a:r>
            <a:r>
              <a:rPr lang="en-ID" sz="1400" dirty="0" err="1"/>
              <a:t>dalam</a:t>
            </a:r>
            <a:r>
              <a:rPr lang="en-ID" sz="1400" dirty="0"/>
              <a:t> </a:t>
            </a:r>
            <a:r>
              <a:rPr lang="en-ID" sz="1400" dirty="0" err="1"/>
              <a:t>pembuatan</a:t>
            </a:r>
            <a:r>
              <a:rPr lang="en-ID" sz="1400" dirty="0"/>
              <a:t> </a:t>
            </a:r>
            <a:r>
              <a:rPr lang="en-ID" sz="1400" dirty="0" err="1"/>
              <a:t>produk</a:t>
            </a:r>
            <a:r>
              <a:rPr lang="en-ID" sz="1400" dirty="0"/>
              <a:t>, di </a:t>
            </a:r>
            <a:r>
              <a:rPr lang="en-ID" sz="1400" dirty="0" err="1"/>
              <a:t>antaranya</a:t>
            </a:r>
            <a:r>
              <a:rPr lang="en-ID" sz="1400" dirty="0"/>
              <a:t> </a:t>
            </a:r>
            <a:r>
              <a:rPr lang="en-ID" sz="1400" dirty="0" err="1"/>
              <a:t>berupa</a:t>
            </a:r>
            <a:r>
              <a:rPr lang="en-ID" sz="1400" dirty="0"/>
              <a:t> </a:t>
            </a:r>
            <a:r>
              <a:rPr lang="en-ID" sz="1400" dirty="0" err="1"/>
              <a:t>produk</a:t>
            </a:r>
            <a:r>
              <a:rPr lang="en-ID" sz="1400" dirty="0"/>
              <a:t> </a:t>
            </a:r>
            <a:r>
              <a:rPr lang="en-ID" sz="1400" dirty="0" err="1"/>
              <a:t>pengolahan</a:t>
            </a:r>
            <a:r>
              <a:rPr lang="en-ID" sz="1400" dirty="0"/>
              <a:t> </a:t>
            </a:r>
            <a:r>
              <a:rPr lang="en-ID" sz="1400" dirty="0" err="1"/>
              <a:t>hasil</a:t>
            </a:r>
            <a:r>
              <a:rPr lang="en-ID" sz="1400" dirty="0"/>
              <a:t> </a:t>
            </a:r>
            <a:r>
              <a:rPr lang="en-ID" sz="1400" dirty="0" err="1"/>
              <a:t>pertanian</a:t>
            </a:r>
            <a:r>
              <a:rPr lang="en-ID" sz="1400" dirty="0"/>
              <a:t>, </a:t>
            </a:r>
            <a:r>
              <a:rPr lang="en-ID" sz="1400" dirty="0" err="1"/>
              <a:t>perkebunan</a:t>
            </a:r>
            <a:r>
              <a:rPr lang="en-ID" sz="1400" dirty="0"/>
              <a:t>, </a:t>
            </a:r>
            <a:r>
              <a:rPr lang="en-ID" sz="1400" dirty="0" err="1"/>
              <a:t>perikanan</a:t>
            </a:r>
            <a:r>
              <a:rPr lang="en-ID" sz="1400" dirty="0"/>
              <a:t>, </a:t>
            </a:r>
            <a:r>
              <a:rPr lang="en-ID" sz="1400" dirty="0" err="1"/>
              <a:t>limbah</a:t>
            </a:r>
            <a:r>
              <a:rPr lang="en-ID" sz="1400" dirty="0"/>
              <a:t> </a:t>
            </a:r>
            <a:r>
              <a:rPr lang="en-ID" sz="1400" dirty="0" err="1"/>
              <a:t>perkebunan</a:t>
            </a:r>
            <a:r>
              <a:rPr lang="en-ID" sz="1400" dirty="0"/>
              <a:t> yang </a:t>
            </a:r>
            <a:r>
              <a:rPr lang="en-ID" sz="1400" dirty="0" err="1"/>
              <a:t>semua</a:t>
            </a:r>
            <a:r>
              <a:rPr lang="en-ID" sz="1400" dirty="0"/>
              <a:t> </a:t>
            </a:r>
            <a:r>
              <a:rPr lang="en-ID" sz="1400" dirty="0" err="1"/>
              <a:t>itu</a:t>
            </a:r>
            <a:r>
              <a:rPr lang="en-ID" sz="1400" dirty="0"/>
              <a:t> </a:t>
            </a:r>
            <a:r>
              <a:rPr lang="en-ID" sz="1400" dirty="0" err="1"/>
              <a:t>merupakan</a:t>
            </a:r>
            <a:r>
              <a:rPr lang="en-ID" sz="1400" dirty="0"/>
              <a:t> </a:t>
            </a:r>
            <a:r>
              <a:rPr lang="en-ID" sz="1400" dirty="0" err="1"/>
              <a:t>bagian</a:t>
            </a:r>
            <a:r>
              <a:rPr lang="en-ID" sz="1400" dirty="0"/>
              <a:t> </a:t>
            </a:r>
            <a:r>
              <a:rPr lang="en-ID" sz="1400" dirty="0" err="1"/>
              <a:t>solusi</a:t>
            </a:r>
            <a:r>
              <a:rPr lang="en-ID" sz="1400" dirty="0"/>
              <a:t> </a:t>
            </a:r>
            <a:r>
              <a:rPr lang="en-ID" sz="1400" dirty="0" err="1"/>
              <a:t>guna</a:t>
            </a:r>
            <a:r>
              <a:rPr lang="en-ID" sz="1400" dirty="0"/>
              <a:t> </a:t>
            </a:r>
            <a:r>
              <a:rPr lang="en-ID" sz="1400" dirty="0" err="1"/>
              <a:t>berproduksi</a:t>
            </a:r>
            <a:r>
              <a:rPr lang="en-ID" sz="1400" dirty="0"/>
              <a:t>.</a:t>
            </a:r>
          </a:p>
          <a:p>
            <a:pPr algn="just"/>
            <a:r>
              <a:rPr lang="en-ID" sz="1400" dirty="0" err="1"/>
              <a:t>Manfaat</a:t>
            </a:r>
            <a:r>
              <a:rPr lang="en-ID" sz="1400" dirty="0"/>
              <a:t> </a:t>
            </a:r>
            <a:r>
              <a:rPr lang="en-ID" sz="1400" dirty="0" err="1"/>
              <a:t>Produk</a:t>
            </a:r>
            <a:r>
              <a:rPr lang="en-ID" sz="1400" dirty="0"/>
              <a:t> </a:t>
            </a:r>
            <a:r>
              <a:rPr lang="en-ID" sz="1400" dirty="0" err="1"/>
              <a:t>Rekayasa</a:t>
            </a:r>
            <a:r>
              <a:rPr lang="en-ID" sz="1400" dirty="0"/>
              <a:t> </a:t>
            </a:r>
            <a:r>
              <a:rPr lang="en-ID" sz="1400" dirty="0" err="1"/>
              <a:t>Inovasi</a:t>
            </a:r>
            <a:r>
              <a:rPr lang="en-ID" sz="1400" dirty="0"/>
              <a:t> </a:t>
            </a:r>
            <a:r>
              <a:rPr lang="en-ID" sz="1400" dirty="0" err="1"/>
              <a:t>Teknologi</a:t>
            </a:r>
            <a:r>
              <a:rPr lang="en-ID" sz="1400" dirty="0"/>
              <a:t> </a:t>
            </a:r>
            <a:r>
              <a:rPr lang="en-ID" sz="1400" dirty="0" err="1"/>
              <a:t>Tepat</a:t>
            </a:r>
            <a:r>
              <a:rPr lang="en-ID" sz="1400" dirty="0"/>
              <a:t> </a:t>
            </a:r>
            <a:r>
              <a:rPr lang="en-ID" sz="1400" dirty="0" err="1"/>
              <a:t>Guna</a:t>
            </a:r>
            <a:r>
              <a:rPr lang="en-ID" sz="1400" dirty="0"/>
              <a:t>: 1. </a:t>
            </a:r>
            <a:r>
              <a:rPr lang="en-ID" sz="1400" dirty="0" err="1"/>
              <a:t>keberadaan</a:t>
            </a:r>
            <a:r>
              <a:rPr lang="en-ID" sz="1400" dirty="0"/>
              <a:t> </a:t>
            </a:r>
            <a:r>
              <a:rPr lang="en-ID" sz="1400" dirty="0" err="1"/>
              <a:t>karya</a:t>
            </a:r>
            <a:r>
              <a:rPr lang="en-ID" sz="1400" dirty="0"/>
              <a:t> </a:t>
            </a:r>
            <a:r>
              <a:rPr lang="en-ID" sz="1400" dirty="0" err="1"/>
              <a:t>rekayasa</a:t>
            </a:r>
            <a:r>
              <a:rPr lang="en-ID" sz="1400" dirty="0"/>
              <a:t> </a:t>
            </a:r>
            <a:r>
              <a:rPr lang="en-ID" sz="1400" dirty="0" err="1"/>
              <a:t>teknologi</a:t>
            </a:r>
            <a:r>
              <a:rPr lang="en-ID" sz="1400" dirty="0"/>
              <a:t> </a:t>
            </a:r>
            <a:r>
              <a:rPr lang="en-ID" sz="1400" dirty="0" err="1"/>
              <a:t>tepat</a:t>
            </a:r>
            <a:r>
              <a:rPr lang="en-ID" sz="1400" dirty="0"/>
              <a:t> </a:t>
            </a:r>
            <a:r>
              <a:rPr lang="en-ID" sz="1400" dirty="0" err="1"/>
              <a:t>guna</a:t>
            </a:r>
            <a:r>
              <a:rPr lang="en-ID" sz="1400" dirty="0"/>
              <a:t> </a:t>
            </a:r>
            <a:r>
              <a:rPr lang="en-ID" sz="1400" dirty="0" err="1"/>
              <a:t>memberikan</a:t>
            </a:r>
            <a:r>
              <a:rPr lang="en-ID" sz="1400" dirty="0"/>
              <a:t> </a:t>
            </a:r>
            <a:r>
              <a:rPr lang="en-ID" sz="1400" dirty="0" err="1"/>
              <a:t>manfaat</a:t>
            </a:r>
            <a:r>
              <a:rPr lang="en-ID" sz="1400" dirty="0"/>
              <a:t> </a:t>
            </a:r>
            <a:r>
              <a:rPr lang="en-ID" sz="1400" dirty="0" err="1"/>
              <a:t>bagi</a:t>
            </a:r>
            <a:r>
              <a:rPr lang="en-ID" sz="1400" dirty="0"/>
              <a:t> </a:t>
            </a:r>
            <a:r>
              <a:rPr lang="en-ID" sz="1400" dirty="0" err="1"/>
              <a:t>kesejahteraan</a:t>
            </a:r>
            <a:r>
              <a:rPr lang="en-ID" sz="1400" dirty="0"/>
              <a:t> </a:t>
            </a:r>
            <a:r>
              <a:rPr lang="en-ID" sz="1400" dirty="0" err="1"/>
              <a:t>masyarakat</a:t>
            </a:r>
            <a:r>
              <a:rPr lang="en-ID" sz="1400" dirty="0"/>
              <a:t> yang </a:t>
            </a:r>
            <a:r>
              <a:rPr lang="en-ID" sz="1400" dirty="0" err="1"/>
              <a:t>menggunakannya</a:t>
            </a:r>
            <a:r>
              <a:rPr lang="en-ID" sz="1400" dirty="0"/>
              <a:t>. 2. Solusi </a:t>
            </a:r>
            <a:r>
              <a:rPr lang="en-ID" sz="1400" dirty="0" err="1"/>
              <a:t>bagi</a:t>
            </a:r>
            <a:r>
              <a:rPr lang="en-ID" sz="1400" dirty="0"/>
              <a:t> </a:t>
            </a:r>
            <a:r>
              <a:rPr lang="en-ID" sz="1400" dirty="0" err="1"/>
              <a:t>peningkatan</a:t>
            </a:r>
            <a:r>
              <a:rPr lang="en-ID" sz="1400" dirty="0"/>
              <a:t> </a:t>
            </a:r>
            <a:r>
              <a:rPr lang="en-ID" sz="1400" dirty="0" err="1"/>
              <a:t>produktifitas</a:t>
            </a:r>
            <a:r>
              <a:rPr lang="en-ID" sz="1400" dirty="0"/>
              <a:t> dan </a:t>
            </a:r>
            <a:r>
              <a:rPr lang="en-ID" sz="1400" dirty="0" err="1"/>
              <a:t>efektifitas</a:t>
            </a:r>
            <a:r>
              <a:rPr lang="en-ID" sz="1400" dirty="0"/>
              <a:t> </a:t>
            </a:r>
            <a:r>
              <a:rPr lang="en-ID" sz="1400" dirty="0" err="1"/>
              <a:t>dalam</a:t>
            </a:r>
            <a:r>
              <a:rPr lang="en-ID" sz="1400" dirty="0"/>
              <a:t> </a:t>
            </a:r>
            <a:r>
              <a:rPr lang="en-ID" sz="1400" dirty="0" err="1"/>
              <a:t>menjalankan</a:t>
            </a:r>
            <a:r>
              <a:rPr lang="en-ID" sz="1400" dirty="0"/>
              <a:t> </a:t>
            </a:r>
            <a:r>
              <a:rPr lang="en-ID" sz="1400" dirty="0" err="1"/>
              <a:t>produksi</a:t>
            </a:r>
            <a:r>
              <a:rPr lang="en-ID" sz="1400" dirty="0"/>
              <a:t> </a:t>
            </a:r>
            <a:r>
              <a:rPr lang="en-ID" sz="1400" dirty="0" err="1"/>
              <a:t>usaha</a:t>
            </a:r>
            <a:r>
              <a:rPr lang="en-ID" sz="1400" dirty="0"/>
              <a:t> </a:t>
            </a:r>
            <a:r>
              <a:rPr lang="en-ID" sz="1400" dirty="0" err="1"/>
              <a:t>rumahan</a:t>
            </a:r>
            <a:r>
              <a:rPr lang="en-ID" sz="1400" dirty="0"/>
              <a:t> (home industry), </a:t>
            </a:r>
            <a:r>
              <a:rPr lang="en-ID" sz="1400" dirty="0" err="1"/>
              <a:t>industri</a:t>
            </a:r>
            <a:r>
              <a:rPr lang="en-ID" sz="1400" dirty="0"/>
              <a:t> </a:t>
            </a:r>
            <a:r>
              <a:rPr lang="en-ID" sz="1400" dirty="0" err="1"/>
              <a:t>kecil</a:t>
            </a:r>
            <a:r>
              <a:rPr lang="en-ID" sz="1400" dirty="0"/>
              <a:t> dan </a:t>
            </a:r>
            <a:r>
              <a:rPr lang="en-ID" sz="1400" dirty="0" err="1"/>
              <a:t>menengah</a:t>
            </a:r>
            <a:r>
              <a:rPr lang="en-ID" sz="1400" dirty="0"/>
              <a:t> (IKM). 3. </a:t>
            </a:r>
            <a:r>
              <a:rPr lang="en-ID" sz="1400" dirty="0" err="1"/>
              <a:t>Memberikan</a:t>
            </a:r>
            <a:r>
              <a:rPr lang="en-ID" sz="1400" dirty="0"/>
              <a:t> </a:t>
            </a:r>
            <a:r>
              <a:rPr lang="en-ID" sz="1400" dirty="0" err="1"/>
              <a:t>kemudahan</a:t>
            </a:r>
            <a:r>
              <a:rPr lang="en-ID" sz="1400" dirty="0"/>
              <a:t>, </a:t>
            </a:r>
            <a:r>
              <a:rPr lang="en-ID" sz="1400" dirty="0" err="1"/>
              <a:t>meningkatkan</a:t>
            </a:r>
            <a:r>
              <a:rPr lang="en-ID" sz="1400" dirty="0"/>
              <a:t> </a:t>
            </a:r>
            <a:r>
              <a:rPr lang="en-ID" sz="1400" dirty="0" err="1"/>
              <a:t>kualitas</a:t>
            </a:r>
            <a:r>
              <a:rPr lang="en-ID" sz="1400" dirty="0"/>
              <a:t> dan </a:t>
            </a:r>
            <a:r>
              <a:rPr lang="en-ID" sz="1400" dirty="0" err="1"/>
              <a:t>jumlah</a:t>
            </a:r>
            <a:r>
              <a:rPr lang="en-ID" sz="1400" dirty="0"/>
              <a:t> </a:t>
            </a:r>
            <a:r>
              <a:rPr lang="en-ID" sz="1400" dirty="0" err="1"/>
              <a:t>dalam</a:t>
            </a:r>
            <a:r>
              <a:rPr lang="en-ID" sz="1400" dirty="0"/>
              <a:t> </a:t>
            </a:r>
            <a:r>
              <a:rPr lang="en-ID" sz="1400" dirty="0" err="1"/>
              <a:t>berproduksi</a:t>
            </a:r>
            <a:r>
              <a:rPr lang="en-ID" sz="1400" dirty="0"/>
              <a:t>. 4. </a:t>
            </a:r>
            <a:r>
              <a:rPr lang="en-ID" sz="1400" dirty="0" err="1"/>
              <a:t>Memacu</a:t>
            </a:r>
            <a:r>
              <a:rPr lang="en-ID" sz="1400" dirty="0"/>
              <a:t> </a:t>
            </a:r>
            <a:r>
              <a:rPr lang="en-ID" sz="1400" dirty="0" err="1"/>
              <a:t>kreatifitas</a:t>
            </a:r>
            <a:r>
              <a:rPr lang="en-ID" sz="1400" dirty="0"/>
              <a:t> dan </a:t>
            </a:r>
            <a:r>
              <a:rPr lang="en-ID" sz="1400" dirty="0" err="1"/>
              <a:t>inovatif</a:t>
            </a:r>
            <a:r>
              <a:rPr lang="en-ID" sz="1400" dirty="0"/>
              <a:t> </a:t>
            </a:r>
            <a:r>
              <a:rPr lang="en-ID" sz="1400" dirty="0" err="1"/>
              <a:t>pembuatnya</a:t>
            </a:r>
            <a:r>
              <a:rPr lang="en-ID" sz="1400" dirty="0"/>
              <a:t> </a:t>
            </a:r>
            <a:r>
              <a:rPr lang="en-ID" sz="1400" dirty="0" err="1"/>
              <a:t>untuk</a:t>
            </a:r>
            <a:r>
              <a:rPr lang="en-ID" sz="1400" dirty="0"/>
              <a:t> </a:t>
            </a:r>
            <a:r>
              <a:rPr lang="en-ID" sz="1400" dirty="0" err="1"/>
              <a:t>terus</a:t>
            </a:r>
            <a:r>
              <a:rPr lang="en-ID" sz="1400" dirty="0"/>
              <a:t> </a:t>
            </a:r>
            <a:r>
              <a:rPr lang="en-ID" sz="1400" dirty="0" err="1"/>
              <a:t>berkarya</a:t>
            </a:r>
            <a:r>
              <a:rPr lang="en-ID" sz="1400" dirty="0"/>
              <a:t> </a:t>
            </a:r>
            <a:r>
              <a:rPr lang="en-ID" sz="1400" dirty="0" err="1"/>
              <a:t>mencapai</a:t>
            </a:r>
            <a:r>
              <a:rPr lang="en-ID" sz="1400" dirty="0"/>
              <a:t> optimal. 5. </a:t>
            </a:r>
            <a:r>
              <a:rPr lang="en-ID" sz="1400" dirty="0" err="1"/>
              <a:t>Terciptanya</a:t>
            </a:r>
            <a:r>
              <a:rPr lang="en-ID" sz="1400" dirty="0"/>
              <a:t> </a:t>
            </a:r>
            <a:r>
              <a:rPr lang="en-ID" sz="1400" dirty="0" err="1"/>
              <a:t>lapangan</a:t>
            </a:r>
            <a:r>
              <a:rPr lang="en-ID" sz="1400" dirty="0"/>
              <a:t> </a:t>
            </a:r>
            <a:r>
              <a:rPr lang="en-ID" sz="1400" dirty="0" err="1"/>
              <a:t>pekerjaan</a:t>
            </a:r>
            <a:r>
              <a:rPr lang="en-ID" sz="1400" dirty="0"/>
              <a:t> </a:t>
            </a:r>
            <a:r>
              <a:rPr lang="en-ID" sz="1400" dirty="0" err="1"/>
              <a:t>untuk</a:t>
            </a:r>
            <a:r>
              <a:rPr lang="en-ID" sz="1400" dirty="0"/>
              <a:t> </a:t>
            </a:r>
            <a:r>
              <a:rPr lang="en-ID" sz="1400" dirty="0" err="1"/>
              <a:t>mewujudkan</a:t>
            </a:r>
            <a:r>
              <a:rPr lang="en-ID" sz="1400" dirty="0"/>
              <a:t> </a:t>
            </a:r>
            <a:r>
              <a:rPr lang="en-ID" sz="1400" dirty="0" err="1"/>
              <a:t>karya</a:t>
            </a:r>
            <a:r>
              <a:rPr lang="en-ID" sz="1400" dirty="0"/>
              <a:t> </a:t>
            </a:r>
            <a:r>
              <a:rPr lang="en-ID" sz="1400" dirty="0" err="1"/>
              <a:t>inovasi</a:t>
            </a:r>
            <a:r>
              <a:rPr lang="en-ID" sz="1400" dirty="0"/>
              <a:t>.</a:t>
            </a:r>
          </a:p>
        </p:txBody>
      </p:sp>
      <p:pic>
        <p:nvPicPr>
          <p:cNvPr id="11" name="Picture 10"/>
          <p:cNvPicPr>
            <a:picLocks noChangeAspect="1"/>
          </p:cNvPicPr>
          <p:nvPr/>
        </p:nvPicPr>
        <p:blipFill>
          <a:blip r:embed="rId3"/>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2057241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720" y="2155371"/>
            <a:ext cx="9744891" cy="194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SELEKASI ADMINISTRATIF DAN </a:t>
            </a:r>
          </a:p>
          <a:p>
            <a:pPr algn="ctr"/>
            <a:r>
              <a:rPr lang="en-US" sz="3600" dirty="0" smtClean="0"/>
              <a:t>SUBSTANSI PROGRAM</a:t>
            </a:r>
            <a:endParaRPr lang="en-US" sz="3600" dirty="0"/>
          </a:p>
        </p:txBody>
      </p:sp>
    </p:spTree>
    <p:extLst>
      <p:ext uri="{BB962C8B-B14F-4D97-AF65-F5344CB8AC3E}">
        <p14:creationId xmlns:p14="http://schemas.microsoft.com/office/powerpoint/2010/main" val="940185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37920" y="1896722"/>
          <a:ext cx="9591040" cy="4572000"/>
        </p:xfrm>
        <a:graphic>
          <a:graphicData uri="http://schemas.openxmlformats.org/drawingml/2006/table">
            <a:tbl>
              <a:tblPr firstRow="1" firstCol="1" bandRow="1">
                <a:tableStyleId>{5C22544A-7EE6-4342-B048-85BDC9FD1C3A}</a:tableStyleId>
              </a:tblPr>
              <a:tblGrid>
                <a:gridCol w="612258">
                  <a:extLst>
                    <a:ext uri="{9D8B030D-6E8A-4147-A177-3AD203B41FA5}">
                      <a16:colId xmlns:a16="http://schemas.microsoft.com/office/drawing/2014/main" val="20000"/>
                    </a:ext>
                  </a:extLst>
                </a:gridCol>
                <a:gridCol w="7546137">
                  <a:extLst>
                    <a:ext uri="{9D8B030D-6E8A-4147-A177-3AD203B41FA5}">
                      <a16:colId xmlns:a16="http://schemas.microsoft.com/office/drawing/2014/main" val="20001"/>
                    </a:ext>
                  </a:extLst>
                </a:gridCol>
                <a:gridCol w="1432645">
                  <a:extLst>
                    <a:ext uri="{9D8B030D-6E8A-4147-A177-3AD203B41FA5}">
                      <a16:colId xmlns:a16="http://schemas.microsoft.com/office/drawing/2014/main" val="20002"/>
                    </a:ext>
                  </a:extLst>
                </a:gridCol>
              </a:tblGrid>
              <a:tr h="182880">
                <a:tc>
                  <a:txBody>
                    <a:bodyPr/>
                    <a:lstStyle/>
                    <a:p>
                      <a:pPr marL="41910" algn="ctr"/>
                      <a:r>
                        <a:rPr lang="en-ID" sz="2000">
                          <a:effectLst/>
                        </a:rPr>
                        <a:t>No</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71450" algn="ctr"/>
                      <a:r>
                        <a:rPr lang="en-ID" sz="2000">
                          <a:effectLst/>
                        </a:rPr>
                        <a:t>Komponen</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0955" algn="ctr"/>
                      <a:r>
                        <a:rPr lang="en-ID" sz="2000">
                          <a:effectLst/>
                        </a:rPr>
                        <a:t>Nilai</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82880">
                <a:tc>
                  <a:txBody>
                    <a:bodyPr/>
                    <a:lstStyle/>
                    <a:p>
                      <a:pPr marL="18415" algn="ctr"/>
                      <a:r>
                        <a:rPr lang="en-ID" sz="2000">
                          <a:effectLst/>
                        </a:rPr>
                        <a:t>1</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ID" sz="2000">
                          <a:effectLst/>
                        </a:rPr>
                        <a:t>Pengusul dengan kompetensi multidisiplin, minimal dari 2 (dua) kompetensi ilmu yang berbeda </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0955" algn="ctr"/>
                      <a:r>
                        <a:rPr lang="en-ID" sz="2000">
                          <a:effectLst/>
                        </a:rPr>
                        <a:t>Ya/tidak</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82880">
                <a:tc>
                  <a:txBody>
                    <a:bodyPr/>
                    <a:lstStyle/>
                    <a:p>
                      <a:pPr marL="18415" algn="ctr"/>
                      <a:r>
                        <a:rPr lang="en-ID" sz="2000">
                          <a:effectLst/>
                        </a:rPr>
                        <a:t>2</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ID" sz="2000">
                          <a:effectLst/>
                        </a:rPr>
                        <a:t>Tim pengusul berjumlah 3-5 orang (1 ketua dan 2-4 anggota)</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0955" algn="ctr"/>
                      <a:r>
                        <a:rPr lang="en-ID" sz="2000">
                          <a:effectLst/>
                        </a:rPr>
                        <a:t>Ya/tidak</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82880">
                <a:tc>
                  <a:txBody>
                    <a:bodyPr/>
                    <a:lstStyle/>
                    <a:p>
                      <a:pPr marL="18415" algn="ctr"/>
                      <a:r>
                        <a:rPr lang="en-ID" sz="2000">
                          <a:effectLst/>
                        </a:rPr>
                        <a:t>3</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gn="just"/>
                      <a:r>
                        <a:rPr lang="en-ID" sz="2000" dirty="0" err="1">
                          <a:effectLst/>
                        </a:rPr>
                        <a:t>Melibatkan</a:t>
                      </a:r>
                      <a:r>
                        <a:rPr lang="en-ID" sz="2000" dirty="0">
                          <a:effectLst/>
                        </a:rPr>
                        <a:t> </a:t>
                      </a:r>
                      <a:r>
                        <a:rPr lang="en-ID" sz="2000" dirty="0" err="1">
                          <a:effectLst/>
                        </a:rPr>
                        <a:t>sebanyak</a:t>
                      </a:r>
                      <a:r>
                        <a:rPr lang="en-ID" sz="2000" dirty="0">
                          <a:effectLst/>
                        </a:rPr>
                        <a:t> 20 orang </a:t>
                      </a:r>
                      <a:r>
                        <a:rPr lang="en-ID" sz="2000" dirty="0" err="1">
                          <a:effectLst/>
                        </a:rPr>
                        <a:t>mahasiswa</a:t>
                      </a:r>
                      <a:r>
                        <a:rPr lang="en-ID" sz="2000" dirty="0">
                          <a:effectLst/>
                        </a:rPr>
                        <a:t> yang </a:t>
                      </a:r>
                      <a:r>
                        <a:rPr lang="en-ID" sz="2000" dirty="0" err="1">
                          <a:effectLst/>
                        </a:rPr>
                        <a:t>direkognisi</a:t>
                      </a:r>
                      <a:r>
                        <a:rPr lang="en-ID" sz="2000" dirty="0">
                          <a:effectLst/>
                        </a:rPr>
                        <a:t> minimal 5 </a:t>
                      </a:r>
                      <a:r>
                        <a:rPr lang="en-ID" sz="2000" dirty="0" err="1">
                          <a:effectLst/>
                        </a:rPr>
                        <a:t>sks</a:t>
                      </a:r>
                      <a:r>
                        <a:rPr lang="en-ID" sz="2000" dirty="0">
                          <a:effectLst/>
                        </a:rPr>
                        <a:t> MBKM</a:t>
                      </a:r>
                      <a:endParaRPr lang="id-I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8415" indent="1270" algn="ctr"/>
                      <a:r>
                        <a:rPr lang="en-ID" sz="2000">
                          <a:effectLst/>
                        </a:rPr>
                        <a:t>Ya/tidak</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82880">
                <a:tc>
                  <a:txBody>
                    <a:bodyPr/>
                    <a:lstStyle/>
                    <a:p>
                      <a:pPr marL="18415" algn="ctr"/>
                      <a:r>
                        <a:rPr lang="en-ID" sz="2000">
                          <a:effectLst/>
                        </a:rPr>
                        <a:t>4</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ID" sz="2000">
                          <a:effectLst/>
                        </a:rPr>
                        <a:t>Memenuhi persyaratan jumlah usulan per perguruan tinggi, yaitu satu perguruan tinggi dapat mengusulkan lebih dari satu usulan KBM: satu usulan per fakultas untuk Universitas/Institut, satu usulan per jurusan untuk Sekolah Tinggi/Politeknik/Akademi</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0955" algn="ctr"/>
                      <a:r>
                        <a:rPr lang="en-ID" sz="2000">
                          <a:effectLst/>
                        </a:rPr>
                        <a:t>Ya/tidak</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82880">
                <a:tc>
                  <a:txBody>
                    <a:bodyPr/>
                    <a:lstStyle/>
                    <a:p>
                      <a:pPr marL="18415" algn="ctr"/>
                      <a:r>
                        <a:rPr lang="en-ID" sz="2000">
                          <a:effectLst/>
                        </a:rPr>
                        <a:t>5</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ID" sz="2000">
                          <a:effectLst/>
                        </a:rPr>
                        <a:t>Melampirkan pernyataan dana pendamping dari perguruan tinggi sesuai ketentuan (minimal 15 juta/tahun) dengan materai Rp.10.000,-</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0955" algn="ctr"/>
                      <a:r>
                        <a:rPr lang="en-ID" sz="2000">
                          <a:effectLst/>
                        </a:rPr>
                        <a:t>Ya/tidak</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82880">
                <a:tc>
                  <a:txBody>
                    <a:bodyPr/>
                    <a:lstStyle/>
                    <a:p>
                      <a:pPr marL="18415" algn="ctr"/>
                      <a:r>
                        <a:rPr lang="en-ID" sz="2000">
                          <a:effectLst/>
                        </a:rPr>
                        <a:t>6</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ID" sz="2000">
                          <a:effectLst/>
                        </a:rPr>
                        <a:t>Penulisan usulan sesuai panduan (jumlah kata per bagian, sistem sitasi, dan sesuai template proposal) </a:t>
                      </a:r>
                      <a:endParaRPr lang="id-ID"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0955" algn="ctr"/>
                      <a:r>
                        <a:rPr lang="en-ID" sz="2000" dirty="0" err="1">
                          <a:effectLst/>
                        </a:rPr>
                        <a:t>Ya</a:t>
                      </a:r>
                      <a:r>
                        <a:rPr lang="en-ID" sz="2000" dirty="0">
                          <a:effectLst/>
                        </a:rPr>
                        <a:t>/</a:t>
                      </a:r>
                      <a:r>
                        <a:rPr lang="en-ID" sz="2000" dirty="0" err="1">
                          <a:effectLst/>
                        </a:rPr>
                        <a:t>tidak</a:t>
                      </a:r>
                      <a:endParaRPr lang="id-I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a:off x="1137920" y="311972"/>
            <a:ext cx="9591040" cy="117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45720" numCol="1" anchor="ctr" anchorCtr="0" compatLnSpc="1">
            <a:spAutoFit/>
          </a:bodyPr>
          <a:lstStyle>
            <a:lvl1pPr indent="190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 algn="l" defTabSz="914400" rtl="0" eaLnBrk="0" fontAlgn="base" latinLnBrk="0" hangingPunct="0">
              <a:lnSpc>
                <a:spcPct val="100000"/>
              </a:lnSpc>
              <a:spcBef>
                <a:spcPct val="0"/>
              </a:spcBef>
              <a:spcAft>
                <a:spcPct val="0"/>
              </a:spcAft>
              <a:buClrTx/>
              <a:buSzTx/>
              <a:buFontTx/>
              <a:buNone/>
            </a:pPr>
            <a:r>
              <a:rPr kumimoji="0" lang="en-US" altLang="id-ID" sz="2400" b="1" i="0" u="none" strike="noStrike" cap="none" normalizeH="0" baseline="0" dirty="0" err="1" smtClean="0">
                <a:ln>
                  <a:noFill/>
                </a:ln>
                <a:solidFill>
                  <a:schemeClr val="tx1"/>
                </a:solidFill>
                <a:effectLst/>
                <a:latin typeface="Calibri" panose="020F0502020204030204" charset="0"/>
                <a:cs typeface="Calibri" panose="020F0502020204030204" charset="0"/>
              </a:rPr>
              <a:t>Contoh</a:t>
            </a:r>
            <a:r>
              <a:rPr kumimoji="0" lang="en-US" altLang="id-ID" sz="2400" b="1" i="0" u="none" strike="noStrike" cap="none" normalizeH="0" baseline="0" dirty="0" smtClean="0">
                <a:ln>
                  <a:noFill/>
                </a:ln>
                <a:solidFill>
                  <a:schemeClr val="tx1"/>
                </a:solidFill>
                <a:effectLst/>
                <a:latin typeface="Calibri" panose="020F0502020204030204" charset="0"/>
                <a:cs typeface="Calibri" panose="020F0502020204030204" charset="0"/>
              </a:rPr>
              <a:t> </a:t>
            </a:r>
            <a:r>
              <a:rPr kumimoji="0" lang="en-US" altLang="id-ID" sz="2400" b="1" i="0" u="none" strike="noStrike" cap="none" normalizeH="0" baseline="0" dirty="0" err="1" smtClean="0">
                <a:ln>
                  <a:noFill/>
                </a:ln>
                <a:solidFill>
                  <a:schemeClr val="tx1"/>
                </a:solidFill>
                <a:effectLst/>
                <a:latin typeface="Calibri" panose="020F0502020204030204" charset="0"/>
                <a:cs typeface="Calibri" panose="020F0502020204030204" charset="0"/>
              </a:rPr>
              <a:t>Seleksi</a:t>
            </a:r>
            <a:r>
              <a:rPr kumimoji="0" lang="en-US" altLang="id-ID" sz="2400" b="1" i="0" u="none" strike="noStrike" cap="none" normalizeH="0" dirty="0" smtClean="0">
                <a:ln>
                  <a:noFill/>
                </a:ln>
                <a:solidFill>
                  <a:schemeClr val="tx1"/>
                </a:solidFill>
                <a:effectLst/>
                <a:latin typeface="Calibri" panose="020F0502020204030204" charset="0"/>
                <a:cs typeface="Calibri" panose="020F0502020204030204" charset="0"/>
              </a:rPr>
              <a:t> </a:t>
            </a:r>
            <a:r>
              <a:rPr kumimoji="0" lang="en-US" altLang="id-ID" sz="2400" b="1" i="0" u="none" strike="noStrike" cap="none" normalizeH="0" dirty="0" err="1" smtClean="0">
                <a:ln>
                  <a:noFill/>
                </a:ln>
                <a:solidFill>
                  <a:schemeClr val="tx1"/>
                </a:solidFill>
                <a:effectLst/>
                <a:latin typeface="Calibri" panose="020F0502020204030204" charset="0"/>
                <a:cs typeface="Calibri" panose="020F0502020204030204" charset="0"/>
              </a:rPr>
              <a:t>Administratif</a:t>
            </a:r>
            <a:r>
              <a:rPr kumimoji="0" lang="en-US" altLang="id-ID" sz="2400" b="1" i="0" u="none" strike="noStrike" cap="none" normalizeH="0" baseline="0" dirty="0" smtClean="0">
                <a:ln>
                  <a:noFill/>
                </a:ln>
                <a:solidFill>
                  <a:schemeClr val="tx1"/>
                </a:solidFill>
                <a:effectLst/>
                <a:latin typeface="Calibri" panose="020F0502020204030204" charset="0"/>
                <a:cs typeface="Calibri" panose="020F0502020204030204" charset="0"/>
              </a:rPr>
              <a:t>:</a:t>
            </a:r>
          </a:p>
          <a:p>
            <a:pPr marL="0" marR="0" lvl="0" indent="1905" algn="l" defTabSz="914400" rtl="0" eaLnBrk="0" fontAlgn="base" latinLnBrk="0" hangingPunct="0">
              <a:lnSpc>
                <a:spcPct val="100000"/>
              </a:lnSpc>
              <a:spcBef>
                <a:spcPct val="0"/>
              </a:spcBef>
              <a:spcAft>
                <a:spcPct val="0"/>
              </a:spcAft>
              <a:buClrTx/>
              <a:buSzTx/>
              <a:buFontTx/>
              <a:buNone/>
            </a:pPr>
            <a:endParaRPr lang="en-US" altLang="id-ID" sz="2400" b="1" dirty="0">
              <a:latin typeface="Calibri" panose="020F0502020204030204" charset="0"/>
              <a:cs typeface="Calibri" panose="020F0502020204030204" charset="0"/>
            </a:endParaRPr>
          </a:p>
          <a:p>
            <a:pPr marL="0" marR="0" lvl="0" indent="1905" algn="l" defTabSz="914400" rtl="0" eaLnBrk="0" fontAlgn="base" latinLnBrk="0" hangingPunct="0">
              <a:lnSpc>
                <a:spcPct val="100000"/>
              </a:lnSpc>
              <a:spcBef>
                <a:spcPct val="0"/>
              </a:spcBef>
              <a:spcAft>
                <a:spcPct val="0"/>
              </a:spcAft>
              <a:buClrTx/>
              <a:buSzTx/>
              <a:buFontTx/>
              <a:buNone/>
            </a:pPr>
            <a:r>
              <a:rPr kumimoji="0" lang="id-ID" altLang="id-ID" sz="2400" b="1" i="0" u="none" strike="noStrike" cap="none" normalizeH="0" baseline="0" dirty="0" smtClean="0">
                <a:ln>
                  <a:noFill/>
                </a:ln>
                <a:solidFill>
                  <a:schemeClr val="tx1"/>
                </a:solidFill>
                <a:effectLst/>
                <a:latin typeface="Calibri" panose="020F0502020204030204" charset="0"/>
                <a:cs typeface="Calibri" panose="020F0502020204030204" charset="0"/>
              </a:rPr>
              <a:t>Lingkup </a:t>
            </a:r>
            <a:r>
              <a:rPr kumimoji="0" lang="id-ID" altLang="id-ID" sz="2400" b="1" i="0" u="none" strike="noStrike" cap="none" normalizeH="0" baseline="0" dirty="0">
                <a:ln>
                  <a:noFill/>
                </a:ln>
                <a:solidFill>
                  <a:schemeClr val="tx1"/>
                </a:solidFill>
                <a:effectLst/>
                <a:latin typeface="Calibri" panose="020F0502020204030204" charset="0"/>
                <a:cs typeface="Calibri" panose="020F0502020204030204" charset="0"/>
              </a:rPr>
              <a:t>KBM (Kewirausahaan Berbasis Mahasiswa</a:t>
            </a:r>
            <a:r>
              <a:rPr kumimoji="0" lang="id-ID" altLang="id-ID" sz="2400" b="1" i="0" u="none" strike="noStrike" cap="none" normalizeH="0" baseline="0" dirty="0" smtClean="0">
                <a:ln>
                  <a:noFill/>
                </a:ln>
                <a:solidFill>
                  <a:schemeClr val="tx1"/>
                </a:solidFill>
                <a:effectLst/>
                <a:latin typeface="Calibri" panose="020F0502020204030204" charset="0"/>
                <a:cs typeface="Calibri" panose="020F0502020204030204" charset="0"/>
              </a:rPr>
              <a:t>)</a:t>
            </a:r>
            <a:endParaRPr kumimoji="0" lang="id-ID" altLang="id-ID" sz="2400" b="1" i="0" u="none" strike="noStrike" cap="none" normalizeH="0" baseline="0" dirty="0">
              <a:ln>
                <a:noFill/>
              </a:ln>
              <a:solidFill>
                <a:schemeClr val="tx1"/>
              </a:solidFill>
              <a:effectLst/>
              <a:latin typeface="Calibri" panose="020F0502020204030204" charset="0"/>
              <a:cs typeface="Calibri" panose="020F0502020204030204" charset="0"/>
            </a:endParaRPr>
          </a:p>
        </p:txBody>
      </p:sp>
    </p:spTree>
    <p:extLst>
      <p:ext uri="{BB962C8B-B14F-4D97-AF65-F5344CB8AC3E}">
        <p14:creationId xmlns:p14="http://schemas.microsoft.com/office/powerpoint/2010/main" val="116443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72747"/>
            <a:ext cx="10515600" cy="715556"/>
          </a:xfrm>
        </p:spPr>
        <p:txBody>
          <a:bodyPr>
            <a:normAutofit/>
          </a:bodyPr>
          <a:lstStyle/>
          <a:p>
            <a:pPr algn="ctr"/>
            <a:r>
              <a:rPr lang="id-ID" sz="2200" b="1" dirty="0">
                <a:solidFill>
                  <a:schemeClr val="bg1"/>
                </a:solidFill>
              </a:rPr>
              <a:t>PENILAIAN REKAM JEJAK </a:t>
            </a:r>
            <a:r>
              <a:rPr lang="en-ID" sz="2200" dirty="0">
                <a:solidFill>
                  <a:schemeClr val="bg1"/>
                </a:solidFill>
                <a:highlight>
                  <a:srgbClr val="FFFF00"/>
                </a:highlight>
              </a:rPr>
              <a:t/>
            </a:r>
            <a:br>
              <a:rPr lang="en-ID" sz="2200" dirty="0">
                <a:solidFill>
                  <a:schemeClr val="bg1"/>
                </a:solidFill>
                <a:highlight>
                  <a:srgbClr val="FFFF00"/>
                </a:highlight>
              </a:rPr>
            </a:br>
            <a:endParaRPr lang="en-US" sz="2200" dirty="0">
              <a:solidFill>
                <a:schemeClr val="bg1"/>
              </a:solidFill>
              <a:highlight>
                <a:srgbClr val="FFFF00"/>
              </a:highlight>
            </a:endParaRPr>
          </a:p>
        </p:txBody>
      </p:sp>
      <p:graphicFrame>
        <p:nvGraphicFramePr>
          <p:cNvPr id="4" name="Content Placeholder 3"/>
          <p:cNvGraphicFramePr>
            <a:graphicFrameLocks noGrp="1"/>
          </p:cNvGraphicFramePr>
          <p:nvPr>
            <p:ph idx="1"/>
          </p:nvPr>
        </p:nvGraphicFramePr>
        <p:xfrm>
          <a:off x="226257" y="1632366"/>
          <a:ext cx="11086115" cy="4863485"/>
        </p:xfrm>
        <a:graphic>
          <a:graphicData uri="http://schemas.openxmlformats.org/drawingml/2006/table">
            <a:tbl>
              <a:tblPr firstRow="1" firstCol="1" bandRow="1"/>
              <a:tblGrid>
                <a:gridCol w="568734">
                  <a:extLst>
                    <a:ext uri="{9D8B030D-6E8A-4147-A177-3AD203B41FA5}">
                      <a16:colId xmlns:a16="http://schemas.microsoft.com/office/drawing/2014/main" val="20000"/>
                    </a:ext>
                  </a:extLst>
                </a:gridCol>
                <a:gridCol w="2263617">
                  <a:extLst>
                    <a:ext uri="{9D8B030D-6E8A-4147-A177-3AD203B41FA5}">
                      <a16:colId xmlns:a16="http://schemas.microsoft.com/office/drawing/2014/main" val="20001"/>
                    </a:ext>
                  </a:extLst>
                </a:gridCol>
                <a:gridCol w="380624">
                  <a:extLst>
                    <a:ext uri="{9D8B030D-6E8A-4147-A177-3AD203B41FA5}">
                      <a16:colId xmlns:a16="http://schemas.microsoft.com/office/drawing/2014/main" val="20002"/>
                    </a:ext>
                  </a:extLst>
                </a:gridCol>
                <a:gridCol w="700914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tblGrid>
              <a:tr h="276487">
                <a:tc>
                  <a:txBody>
                    <a:bodyPr/>
                    <a:lstStyle/>
                    <a:p>
                      <a:pPr marL="45720" marR="73025" algn="just" fontAlgn="t">
                        <a:lnSpc>
                          <a:spcPct val="107000"/>
                        </a:lnSpc>
                        <a:spcBef>
                          <a:spcPts val="0"/>
                        </a:spcBef>
                        <a:spcAft>
                          <a:spcPts val="0"/>
                        </a:spcAft>
                      </a:pPr>
                      <a:r>
                        <a:rPr lang="id-ID" sz="1600" b="1" i="0" u="none" strike="noStrike" dirty="0">
                          <a:effectLst/>
                          <a:latin typeface="Calibri" panose="020F0502020204030204" charset="0"/>
                          <a:ea typeface="Calibri" panose="020F0502020204030204" charset="0"/>
                          <a:cs typeface="Times New Roman" panose="02020603050405020304" pitchFamily="18" charset="0"/>
                        </a:rPr>
                        <a:t>NO</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1" i="0" u="none" strike="noStrike" dirty="0">
                          <a:effectLst/>
                          <a:latin typeface="Calibri" panose="020F0502020204030204" charset="0"/>
                          <a:ea typeface="Calibri" panose="020F0502020204030204" charset="0"/>
                          <a:cs typeface="Times New Roman" panose="02020603050405020304" pitchFamily="18" charset="0"/>
                        </a:rPr>
                        <a:t>KOMPONEN</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marL="457200" algn="ctr" fontAlgn="t">
                        <a:lnSpc>
                          <a:spcPct val="107000"/>
                        </a:lnSpc>
                        <a:spcBef>
                          <a:spcPts val="0"/>
                        </a:spcBef>
                        <a:spcAft>
                          <a:spcPts val="0"/>
                        </a:spcAft>
                      </a:pPr>
                      <a:r>
                        <a:rPr lang="id-ID" sz="1600" b="1" i="0" u="none" strike="noStrike" dirty="0">
                          <a:effectLst/>
                          <a:latin typeface="Calibri" panose="020F0502020204030204" charset="0"/>
                          <a:ea typeface="Calibri" panose="020F0502020204030204" charset="0"/>
                          <a:cs typeface="Times New Roman" panose="02020603050405020304" pitchFamily="18" charset="0"/>
                        </a:rPr>
                        <a:t>OPSI_KOMPONEN</a:t>
                      </a:r>
                      <a:endParaRPr lang="id-ID" sz="1600" b="0" i="0" u="none" strike="noStrike" dirty="0">
                        <a:effectLst/>
                        <a:latin typeface="Arial" panose="020B0604020202020204" pitchFamily="34" charset="0"/>
                      </a:endParaRPr>
                    </a:p>
                  </a:txBody>
                  <a:tcPr marL="81747" marR="81747" marT="40873" marB="408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a:txBody>
                    <a:bodyPr/>
                    <a:lstStyle/>
                    <a:p>
                      <a:pPr marL="457200" indent="-360680" algn="l" fontAlgn="t">
                        <a:lnSpc>
                          <a:spcPct val="107000"/>
                        </a:lnSpc>
                        <a:spcBef>
                          <a:spcPts val="0"/>
                        </a:spcBef>
                        <a:spcAft>
                          <a:spcPts val="0"/>
                        </a:spcAft>
                      </a:pPr>
                      <a:r>
                        <a:rPr lang="id-ID" sz="1600" b="1" i="0" u="none" strike="noStrike" dirty="0">
                          <a:effectLst/>
                          <a:latin typeface="Calibri" panose="020F0502020204030204" charset="0"/>
                          <a:ea typeface="Calibri" panose="020F0502020204030204" charset="0"/>
                          <a:cs typeface="Times New Roman" panose="02020603050405020304" pitchFamily="18" charset="0"/>
                        </a:rPr>
                        <a:t>NILAI</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0">
                <a:tc rowSpan="4">
                  <a:txBody>
                    <a:bodyPr/>
                    <a:lstStyle/>
                    <a:p>
                      <a:pPr marL="45720" marR="73025" algn="just"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1</a:t>
                      </a:r>
                      <a:endParaRPr lang="id-ID" sz="1600" b="0" i="0" u="none" strike="noStrike">
                        <a:effectLst/>
                        <a:latin typeface="Arial" panose="020B0604020202020204" pitchFamily="34" charset="0"/>
                      </a:endParaRPr>
                    </a:p>
                  </a:txBody>
                  <a:tcPr marL="81747" marR="81747" marT="40873" marB="408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4572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Kualitas dan kuantitas publikasi artikel di jurnal ilmiah</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1</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tidak memiliki publikasi berupa artikel di jurnal ilmiah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(skor = 0)</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319405" algn="ctr"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0</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2</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memiliki publikasi berupa artikel di jurnal ilmiah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sebanyak 1 artikel (skor = 1)</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319405" algn="ctr"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1</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3</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memiliki publikasi berupa artikel di jurnal ilmiah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sebanyak 2-3 artikel (skor = 3)</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360680" algn="ctr"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3</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4</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memiliki publikasi berupa artikel di jurnal ilmiah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sebanyak &gt; 3 artikel (skor = 5)</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highlight>
                            <a:srgbClr val="FFFF00"/>
                          </a:highlight>
                          <a:latin typeface="Calibri" panose="020F0502020204030204" charset="0"/>
                          <a:ea typeface="Calibri" panose="020F0502020204030204" charset="0"/>
                          <a:cs typeface="Times New Roman" panose="02020603050405020304" pitchFamily="18" charset="0"/>
                        </a:rPr>
                        <a:t>5</a:t>
                      </a:r>
                      <a:endParaRPr lang="id-ID" sz="1600" b="0" i="0" u="none" strike="noStrike" spc="0" dirty="0">
                        <a:effectLst/>
                        <a:highlight>
                          <a:srgbClr val="FFFF00"/>
                        </a:highligh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0">
                <a:tc rowSpan="3">
                  <a:txBody>
                    <a:bodyPr/>
                    <a:lstStyle/>
                    <a:p>
                      <a:pPr marL="45720" marR="73025" algn="just"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2</a:t>
                      </a:r>
                      <a:endParaRPr lang="id-ID" sz="1600" b="0" i="0" u="none" strike="noStrike">
                        <a:effectLst/>
                        <a:latin typeface="Arial" panose="020B0604020202020204" pitchFamily="34" charset="0"/>
                      </a:endParaRPr>
                    </a:p>
                  </a:txBody>
                  <a:tcPr marL="81747" marR="81747" marT="40873" marB="408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4572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Kualitas dan kuantitas publikasi dalam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prosiding</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1</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tidak memiliki publikasi berupa artikel di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prosiding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(skor = 0)</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0</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2</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memiliki publikasi berupa artikel di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prosiding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1-2 artikel (skor = 1)</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1</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3</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Ketua pengusul memiliki publikasi berupa artikel di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prosiding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sebagai penulis pertama atau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corresponding</a:t>
                      </a:r>
                      <a:r>
                        <a:rPr lang="id-ID" sz="1600" b="0" i="0" u="none" strike="noStrike" dirty="0">
                          <a:effectLst/>
                          <a:latin typeface="Calibri" panose="020F0502020204030204" charset="0"/>
                          <a:ea typeface="Calibri" panose="020F0502020204030204" charset="0"/>
                          <a:cs typeface="Times New Roman" panose="02020603050405020304" pitchFamily="18" charset="0"/>
                        </a:rPr>
                        <a:t> </a:t>
                      </a:r>
                      <a:r>
                        <a:rPr lang="id-ID" sz="1600" b="0" i="0" u="none" strike="noStrike" dirty="0" err="1">
                          <a:effectLst/>
                          <a:latin typeface="Calibri" panose="020F0502020204030204" charset="0"/>
                          <a:ea typeface="Calibri" panose="020F0502020204030204" charset="0"/>
                          <a:cs typeface="Times New Roman" panose="02020603050405020304" pitchFamily="18" charset="0"/>
                        </a:rPr>
                        <a:t>author</a:t>
                      </a:r>
                      <a:r>
                        <a:rPr lang="id-ID" sz="1600" b="0" i="0" u="none" strike="noStrike" dirty="0">
                          <a:effectLst/>
                          <a:latin typeface="Calibri" panose="020F0502020204030204" charset="0"/>
                          <a:ea typeface="Calibri" panose="020F0502020204030204" charset="0"/>
                          <a:cs typeface="Times New Roman" panose="02020603050405020304" pitchFamily="18" charset="0"/>
                        </a:rPr>
                        <a:t> &gt;2 artikel (skor = 2)</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highlight>
                            <a:srgbClr val="FFFF00"/>
                          </a:highlight>
                          <a:latin typeface="Calibri" panose="020F0502020204030204" charset="0"/>
                          <a:ea typeface="Calibri" panose="020F0502020204030204" charset="0"/>
                          <a:cs typeface="Times New Roman" panose="02020603050405020304" pitchFamily="18" charset="0"/>
                        </a:rPr>
                        <a:t>2</a:t>
                      </a:r>
                      <a:endParaRPr lang="id-ID" sz="1600" b="0" i="0" u="none" strike="noStrike" spc="0" dirty="0">
                        <a:effectLst/>
                        <a:highlight>
                          <a:srgbClr val="FFFF00"/>
                        </a:highligh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0">
                <a:tc rowSpan="3">
                  <a:txBody>
                    <a:bodyPr/>
                    <a:lstStyle/>
                    <a:p>
                      <a:pPr marL="45720" marR="73025" algn="just"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3</a:t>
                      </a:r>
                      <a:endParaRPr lang="id-ID" sz="1600" b="0" i="0" u="none" strike="noStrike">
                        <a:effectLst/>
                        <a:latin typeface="Arial" panose="020B0604020202020204" pitchFamily="34" charset="0"/>
                      </a:endParaRPr>
                    </a:p>
                  </a:txBody>
                  <a:tcPr marL="81747" marR="81747" marT="40873" marB="408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4572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Kuantitas dan status perolehan KI </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1</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indent="0"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Tidak memiliki KI (skor = 0)</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0</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2</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01955"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Memiliki 1 KI (skor = 2)</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latin typeface="Calibri" panose="020F0502020204030204" charset="0"/>
                          <a:ea typeface="Calibri" panose="020F0502020204030204" charset="0"/>
                          <a:cs typeface="Times New Roman" panose="02020603050405020304" pitchFamily="18" charset="0"/>
                        </a:rPr>
                        <a:t>2</a:t>
                      </a:r>
                      <a:endParaRPr lang="id-ID" sz="1600" b="0" i="0" u="none" strike="noStrike" spc="0" dirty="0">
                        <a:effectLs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vMerge="1">
                  <a:txBody>
                    <a:bodyPr/>
                    <a:lstStyle/>
                    <a:p>
                      <a:endParaRPr lang="en-US"/>
                    </a:p>
                  </a:txBody>
                  <a:tcPr/>
                </a:tc>
                <a:tc vMerge="1">
                  <a:txBody>
                    <a:bodyPr/>
                    <a:lstStyle/>
                    <a:p>
                      <a:endParaRPr lang="en-US"/>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 algn="l" fontAlgn="t">
                        <a:lnSpc>
                          <a:spcPct val="107000"/>
                        </a:lnSpc>
                        <a:spcBef>
                          <a:spcPts val="0"/>
                        </a:spcBef>
                        <a:spcAft>
                          <a:spcPts val="0"/>
                        </a:spcAft>
                      </a:pPr>
                      <a:r>
                        <a:rPr lang="id-ID" sz="1600" b="0" i="0" u="none" strike="noStrike">
                          <a:effectLst/>
                          <a:latin typeface="Calibri" panose="020F0502020204030204" charset="0"/>
                          <a:ea typeface="Calibri" panose="020F0502020204030204" charset="0"/>
                          <a:cs typeface="Times New Roman" panose="02020603050405020304" pitchFamily="18" charset="0"/>
                        </a:rPr>
                        <a:t>3</a:t>
                      </a:r>
                      <a:endParaRPr lang="id-ID" sz="1600" b="0" i="0" u="none" strike="noStrike">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01955" algn="l" fontAlgn="t">
                        <a:lnSpc>
                          <a:spcPct val="107000"/>
                        </a:lnSpc>
                        <a:spcBef>
                          <a:spcPts val="0"/>
                        </a:spcBef>
                        <a:spcAft>
                          <a:spcPts val="0"/>
                        </a:spcAft>
                      </a:pPr>
                      <a:r>
                        <a:rPr lang="id-ID" sz="1600" b="0" i="0" u="none" strike="noStrike" dirty="0">
                          <a:effectLst/>
                          <a:latin typeface="Calibri" panose="020F0502020204030204" charset="0"/>
                          <a:ea typeface="Calibri" panose="020F0502020204030204" charset="0"/>
                          <a:cs typeface="Times New Roman" panose="02020603050405020304" pitchFamily="18" charset="0"/>
                        </a:rPr>
                        <a:t>Memiliki 2 atau lebih KI (skor = 3)</a:t>
                      </a:r>
                      <a:endParaRPr lang="id-ID" sz="1600" b="0" i="0" u="none" strike="noStrike" dirty="0">
                        <a:effectLst/>
                        <a:latin typeface="Arial" panose="020B0604020202020204" pitchFamily="34" charset="0"/>
                      </a:endParaRPr>
                    </a:p>
                  </a:txBody>
                  <a:tcPr marL="61310" marR="61310" marT="85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indent="-95250" algn="l" fontAlgn="t">
                        <a:lnSpc>
                          <a:spcPct val="107000"/>
                        </a:lnSpc>
                        <a:spcBef>
                          <a:spcPts val="0"/>
                        </a:spcBef>
                        <a:spcAft>
                          <a:spcPts val="0"/>
                        </a:spcAft>
                      </a:pPr>
                      <a:r>
                        <a:rPr lang="id-ID" sz="1600" b="0" i="0" u="none" strike="noStrike" spc="0" dirty="0">
                          <a:effectLst/>
                          <a:highlight>
                            <a:srgbClr val="FFFF00"/>
                          </a:highlight>
                          <a:latin typeface="Calibri" panose="020F0502020204030204" charset="0"/>
                          <a:ea typeface="Calibri" panose="020F0502020204030204" charset="0"/>
                          <a:cs typeface="Times New Roman" panose="02020603050405020304" pitchFamily="18" charset="0"/>
                        </a:rPr>
                        <a:t>3</a:t>
                      </a:r>
                      <a:endParaRPr lang="id-ID" sz="1600" b="0" i="0" u="none" strike="noStrike" spc="0" dirty="0">
                        <a:effectLst/>
                        <a:highlight>
                          <a:srgbClr val="FFFF00"/>
                        </a:highlight>
                        <a:latin typeface="Arial" panose="020B0604020202020204" pitchFamily="34" charset="0"/>
                      </a:endParaRPr>
                    </a:p>
                  </a:txBody>
                  <a:tcPr marL="61310" marR="61310" marT="8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44958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72747"/>
            <a:ext cx="10515600" cy="715556"/>
          </a:xfrm>
        </p:spPr>
        <p:txBody>
          <a:bodyPr>
            <a:normAutofit fontScale="90000"/>
          </a:bodyPr>
          <a:lstStyle/>
          <a:p>
            <a:pPr algn="ctr"/>
            <a:r>
              <a:rPr lang="id-ID" sz="3200" dirty="0">
                <a:solidFill>
                  <a:schemeClr val="bg1"/>
                </a:solidFill>
              </a:rPr>
              <a:t>Penilaian Substansi </a:t>
            </a:r>
            <a:r>
              <a:rPr lang="id-ID" sz="3200" dirty="0" smtClean="0">
                <a:solidFill>
                  <a:schemeClr val="bg1"/>
                </a:solidFill>
              </a:rPr>
              <a:t>Usulan</a:t>
            </a:r>
            <a:r>
              <a:rPr lang="en-ID" sz="2200" dirty="0">
                <a:solidFill>
                  <a:schemeClr val="bg1"/>
                </a:solidFill>
              </a:rPr>
              <a:t/>
            </a:r>
            <a:br>
              <a:rPr lang="en-ID" sz="2200" dirty="0">
                <a:solidFill>
                  <a:schemeClr val="bg1"/>
                </a:solidFill>
              </a:rPr>
            </a:br>
            <a:endParaRPr lang="en-US" sz="2200" dirty="0">
              <a:solidFill>
                <a:schemeClr val="bg1"/>
              </a:solidFill>
            </a:endParaRPr>
          </a:p>
        </p:txBody>
      </p:sp>
      <p:graphicFrame>
        <p:nvGraphicFramePr>
          <p:cNvPr id="4" name="Content Placeholder 3"/>
          <p:cNvGraphicFramePr>
            <a:graphicFrameLocks noGrp="1"/>
          </p:cNvGraphicFramePr>
          <p:nvPr>
            <p:ph idx="1"/>
          </p:nvPr>
        </p:nvGraphicFramePr>
        <p:xfrm>
          <a:off x="838200" y="2171762"/>
          <a:ext cx="10515602" cy="5085147"/>
        </p:xfrm>
        <a:graphic>
          <a:graphicData uri="http://schemas.openxmlformats.org/drawingml/2006/table">
            <a:tbl>
              <a:tblPr firstRow="1" firstCol="1" bandRow="1">
                <a:tableStyleId>{5C22544A-7EE6-4342-B048-85BDC9FD1C3A}</a:tableStyleId>
              </a:tblPr>
              <a:tblGrid>
                <a:gridCol w="539402">
                  <a:extLst>
                    <a:ext uri="{9D8B030D-6E8A-4147-A177-3AD203B41FA5}">
                      <a16:colId xmlns:a16="http://schemas.microsoft.com/office/drawing/2014/main" val="20000"/>
                    </a:ext>
                  </a:extLst>
                </a:gridCol>
                <a:gridCol w="3390454">
                  <a:extLst>
                    <a:ext uri="{9D8B030D-6E8A-4147-A177-3AD203B41FA5}">
                      <a16:colId xmlns:a16="http://schemas.microsoft.com/office/drawing/2014/main" val="20001"/>
                    </a:ext>
                  </a:extLst>
                </a:gridCol>
                <a:gridCol w="389123">
                  <a:extLst>
                    <a:ext uri="{9D8B030D-6E8A-4147-A177-3AD203B41FA5}">
                      <a16:colId xmlns:a16="http://schemas.microsoft.com/office/drawing/2014/main" val="20002"/>
                    </a:ext>
                  </a:extLst>
                </a:gridCol>
                <a:gridCol w="5521375">
                  <a:extLst>
                    <a:ext uri="{9D8B030D-6E8A-4147-A177-3AD203B41FA5}">
                      <a16:colId xmlns:a16="http://schemas.microsoft.com/office/drawing/2014/main" val="20003"/>
                    </a:ext>
                  </a:extLst>
                </a:gridCol>
                <a:gridCol w="675248">
                  <a:extLst>
                    <a:ext uri="{9D8B030D-6E8A-4147-A177-3AD203B41FA5}">
                      <a16:colId xmlns:a16="http://schemas.microsoft.com/office/drawing/2014/main" val="20004"/>
                    </a:ext>
                  </a:extLst>
                </a:gridCol>
              </a:tblGrid>
              <a:tr h="388558">
                <a:tc>
                  <a:txBody>
                    <a:bodyPr/>
                    <a:lstStyle/>
                    <a:p>
                      <a:pPr marL="42545">
                        <a:lnSpc>
                          <a:spcPct val="107000"/>
                        </a:lnSpc>
                        <a:spcAft>
                          <a:spcPts val="0"/>
                        </a:spcAft>
                      </a:pPr>
                      <a:r>
                        <a:rPr lang="id-ID" sz="1600">
                          <a:effectLst/>
                        </a:rPr>
                        <a:t>No</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1275">
                        <a:lnSpc>
                          <a:spcPct val="107000"/>
                        </a:lnSpc>
                        <a:spcAft>
                          <a:spcPts val="0"/>
                        </a:spcAft>
                      </a:pPr>
                      <a:r>
                        <a:rPr lang="id-ID" sz="1600">
                          <a:effectLst/>
                        </a:rPr>
                        <a:t>Komponen</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17145">
                        <a:lnSpc>
                          <a:spcPct val="107000"/>
                        </a:lnSpc>
                        <a:spcAft>
                          <a:spcPts val="0"/>
                        </a:spcAft>
                      </a:pPr>
                      <a:r>
                        <a:rPr lang="id-ID" sz="1600">
                          <a:effectLst/>
                        </a:rPr>
                        <a:t> </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gn="ctr">
                        <a:lnSpc>
                          <a:spcPct val="107000"/>
                        </a:lnSpc>
                        <a:spcAft>
                          <a:spcPts val="0"/>
                        </a:spcAft>
                      </a:pPr>
                      <a:r>
                        <a:rPr lang="id-ID" sz="1600" dirty="0">
                          <a:effectLst/>
                        </a:rPr>
                        <a:t>Opsi Komponen</a:t>
                      </a:r>
                      <a:endParaRPr lang="en-ID" sz="1600" dirty="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Skor</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0"/>
                  </a:ext>
                </a:extLst>
              </a:tr>
              <a:tr h="249814">
                <a:tc rowSpan="4">
                  <a:txBody>
                    <a:bodyPr/>
                    <a:lstStyle/>
                    <a:p>
                      <a:pPr marL="42545">
                        <a:lnSpc>
                          <a:spcPct val="107000"/>
                        </a:lnSpc>
                        <a:spcAft>
                          <a:spcPts val="0"/>
                        </a:spcAft>
                      </a:pPr>
                      <a:r>
                        <a:rPr lang="id-ID" sz="1600" dirty="0">
                          <a:effectLst/>
                        </a:rPr>
                        <a:t>1</a:t>
                      </a:r>
                      <a:endParaRPr lang="en-ID" sz="1600" dirty="0">
                        <a:effectLst/>
                        <a:latin typeface="Calibri" panose="020F0502020204030204" charset="0"/>
                        <a:ea typeface="Calibri" panose="020F0502020204030204" charset="0"/>
                        <a:cs typeface="Times New Roman" panose="02020603050405020304" pitchFamily="18" charset="0"/>
                      </a:endParaRPr>
                    </a:p>
                  </a:txBody>
                  <a:tcPr marL="68055" marR="68055" marT="0" marB="0"/>
                </a:tc>
                <a:tc rowSpan="4">
                  <a:txBody>
                    <a:bodyPr/>
                    <a:lstStyle/>
                    <a:p>
                      <a:pPr marL="41275">
                        <a:lnSpc>
                          <a:spcPct val="107000"/>
                        </a:lnSpc>
                        <a:spcAft>
                          <a:spcPts val="0"/>
                        </a:spcAft>
                      </a:pPr>
                      <a:r>
                        <a:rPr lang="id-ID" sz="1600">
                          <a:effectLst/>
                        </a:rPr>
                        <a:t>Ketajaman analisis situasi permasalahan mitra sasaran</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17145">
                        <a:lnSpc>
                          <a:spcPct val="107000"/>
                        </a:lnSpc>
                        <a:spcAft>
                          <a:spcPts val="0"/>
                        </a:spcAft>
                      </a:pPr>
                      <a:r>
                        <a:rPr lang="id-ID" sz="1600">
                          <a:effectLst/>
                        </a:rPr>
                        <a:t>1</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Analisis situasi permasalahan mitra sasaran tidak jelas (skor = </a:t>
                      </a:r>
                      <a:r>
                        <a:rPr lang="en-US" sz="1600">
                          <a:effectLst/>
                        </a:rPr>
                        <a:t>1</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1</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1"/>
                  </a:ext>
                </a:extLst>
              </a:tr>
              <a:tr h="249814">
                <a:tc vMerge="1">
                  <a:txBody>
                    <a:bodyPr/>
                    <a:lstStyle/>
                    <a:p>
                      <a:endParaRPr lang="en-US"/>
                    </a:p>
                  </a:txBody>
                  <a:tcPr/>
                </a:tc>
                <a:tc vMerge="1">
                  <a:txBody>
                    <a:bodyPr/>
                    <a:lstStyle/>
                    <a:p>
                      <a:endParaRPr lang="en-US"/>
                    </a:p>
                  </a:txBody>
                  <a:tcPr/>
                </a:tc>
                <a:tc>
                  <a:txBody>
                    <a:bodyPr/>
                    <a:lstStyle/>
                    <a:p>
                      <a:pPr marL="17145">
                        <a:lnSpc>
                          <a:spcPct val="107000"/>
                        </a:lnSpc>
                        <a:spcAft>
                          <a:spcPts val="0"/>
                        </a:spcAft>
                      </a:pPr>
                      <a:r>
                        <a:rPr lang="id-ID" sz="1600">
                          <a:effectLst/>
                        </a:rPr>
                        <a:t>2</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Analisis situasi permasalahan mitra sasaran cukup jelas (skor = 5)</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5</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2"/>
                  </a:ext>
                </a:extLst>
              </a:tr>
              <a:tr h="249814">
                <a:tc vMerge="1">
                  <a:txBody>
                    <a:bodyPr/>
                    <a:lstStyle/>
                    <a:p>
                      <a:endParaRPr lang="en-US"/>
                    </a:p>
                  </a:txBody>
                  <a:tcPr/>
                </a:tc>
                <a:tc vMerge="1">
                  <a:txBody>
                    <a:bodyPr/>
                    <a:lstStyle/>
                    <a:p>
                      <a:endParaRPr lang="en-US"/>
                    </a:p>
                  </a:txBody>
                  <a:tcPr/>
                </a:tc>
                <a:tc>
                  <a:txBody>
                    <a:bodyPr/>
                    <a:lstStyle/>
                    <a:p>
                      <a:pPr marL="17145">
                        <a:lnSpc>
                          <a:spcPct val="107000"/>
                        </a:lnSpc>
                        <a:spcAft>
                          <a:spcPts val="0"/>
                        </a:spcAft>
                      </a:pPr>
                      <a:r>
                        <a:rPr lang="id-ID" sz="1600">
                          <a:effectLst/>
                        </a:rPr>
                        <a:t>3</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Analisis situasi permasalahan mitra sasaran jelas (skor = 7.5)</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7.5</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3"/>
                  </a:ext>
                </a:extLst>
              </a:tr>
              <a:tr h="249814">
                <a:tc vMerge="1">
                  <a:txBody>
                    <a:bodyPr/>
                    <a:lstStyle/>
                    <a:p>
                      <a:endParaRPr lang="en-US"/>
                    </a:p>
                  </a:txBody>
                  <a:tcPr/>
                </a:tc>
                <a:tc vMerge="1">
                  <a:txBody>
                    <a:bodyPr/>
                    <a:lstStyle/>
                    <a:p>
                      <a:endParaRPr lang="en-US"/>
                    </a:p>
                  </a:txBody>
                  <a:tcPr/>
                </a:tc>
                <a:tc>
                  <a:txBody>
                    <a:bodyPr/>
                    <a:lstStyle/>
                    <a:p>
                      <a:pPr marL="17145">
                        <a:lnSpc>
                          <a:spcPct val="107000"/>
                        </a:lnSpc>
                        <a:spcAft>
                          <a:spcPts val="0"/>
                        </a:spcAft>
                      </a:pPr>
                      <a:r>
                        <a:rPr lang="id-ID" sz="1600">
                          <a:effectLst/>
                        </a:rPr>
                        <a:t>4</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Analisis situasi permasalahan mitra sasaran sangat jelas (skor = 10)</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dirty="0">
                          <a:effectLst/>
                        </a:rPr>
                        <a:t>10</a:t>
                      </a:r>
                      <a:endParaRPr lang="en-ID" sz="1600" dirty="0">
                        <a:effectLst/>
                        <a:latin typeface="Calibri" panose="020F0502020204030204" charset="0"/>
                        <a:ea typeface="Calibri" panose="020F0502020204030204" charset="0"/>
                        <a:cs typeface="Times New Roman" panose="02020603050405020304" pitchFamily="18" charset="0"/>
                      </a:endParaRPr>
                    </a:p>
                  </a:txBody>
                  <a:tcPr marL="68055" marR="68055" marT="0" marB="0">
                    <a:solidFill>
                      <a:srgbClr val="FFFF00"/>
                    </a:solidFill>
                  </a:tcPr>
                </a:tc>
                <a:extLst>
                  <a:ext uri="{0D108BD9-81ED-4DB2-BD59-A6C34878D82A}">
                    <a16:rowId xmlns:a16="http://schemas.microsoft.com/office/drawing/2014/main" val="10004"/>
                  </a:ext>
                </a:extLst>
              </a:tr>
              <a:tr h="249814">
                <a:tc rowSpan="3">
                  <a:txBody>
                    <a:bodyPr/>
                    <a:lstStyle/>
                    <a:p>
                      <a:pPr marL="42545">
                        <a:lnSpc>
                          <a:spcPct val="107000"/>
                        </a:lnSpc>
                        <a:spcAft>
                          <a:spcPts val="0"/>
                        </a:spcAft>
                      </a:pPr>
                      <a:r>
                        <a:rPr lang="id-ID" sz="1600">
                          <a:effectLst/>
                        </a:rPr>
                        <a:t>2</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rowSpan="3">
                  <a:txBody>
                    <a:bodyPr/>
                    <a:lstStyle/>
                    <a:p>
                      <a:pPr marL="41275">
                        <a:lnSpc>
                          <a:spcPct val="107000"/>
                        </a:lnSpc>
                        <a:spcAft>
                          <a:spcPts val="0"/>
                        </a:spcAft>
                      </a:pPr>
                      <a:r>
                        <a:rPr lang="id-ID" sz="1600">
                          <a:effectLst/>
                        </a:rPr>
                        <a:t>Rumusan masalah prioritas mitra </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17145">
                        <a:lnSpc>
                          <a:spcPct val="107000"/>
                        </a:lnSpc>
                        <a:spcAft>
                          <a:spcPts val="0"/>
                        </a:spcAft>
                      </a:pPr>
                      <a:r>
                        <a:rPr lang="id-ID" sz="1600">
                          <a:effectLst/>
                        </a:rPr>
                        <a:t>1</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Rumusan masalah prioritas mitra tidak jelas (skor = </a:t>
                      </a:r>
                      <a:r>
                        <a:rPr lang="en-US" sz="1600">
                          <a:effectLst/>
                        </a:rPr>
                        <a:t>1</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1</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5"/>
                  </a:ext>
                </a:extLst>
              </a:tr>
              <a:tr h="474897">
                <a:tc vMerge="1">
                  <a:txBody>
                    <a:bodyPr/>
                    <a:lstStyle/>
                    <a:p>
                      <a:endParaRPr lang="en-US"/>
                    </a:p>
                  </a:txBody>
                  <a:tcPr/>
                </a:tc>
                <a:tc vMerge="1">
                  <a:txBody>
                    <a:bodyPr/>
                    <a:lstStyle/>
                    <a:p>
                      <a:endParaRPr lang="en-US"/>
                    </a:p>
                  </a:txBody>
                  <a:tcPr/>
                </a:tc>
                <a:tc>
                  <a:txBody>
                    <a:bodyPr/>
                    <a:lstStyle/>
                    <a:p>
                      <a:pPr marL="17145">
                        <a:lnSpc>
                          <a:spcPct val="107000"/>
                        </a:lnSpc>
                        <a:spcAft>
                          <a:spcPts val="0"/>
                        </a:spcAft>
                      </a:pPr>
                      <a:r>
                        <a:rPr lang="id-ID" sz="1600">
                          <a:effectLst/>
                        </a:rPr>
                        <a:t>2</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Rumusan masalah prioritas mitra </a:t>
                      </a:r>
                      <a:r>
                        <a:rPr lang="en-US" sz="1600">
                          <a:effectLst/>
                        </a:rPr>
                        <a:t>jelas dan </a:t>
                      </a:r>
                      <a:r>
                        <a:rPr lang="id-ID" sz="1600">
                          <a:effectLst/>
                        </a:rPr>
                        <a:t>mengacu 1 prioritas kementerian (skor = </a:t>
                      </a:r>
                      <a:r>
                        <a:rPr lang="en-US" sz="1600">
                          <a:effectLst/>
                        </a:rPr>
                        <a:t>3</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3</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6"/>
                  </a:ext>
                </a:extLst>
              </a:tr>
              <a:tr h="474897">
                <a:tc vMerge="1">
                  <a:txBody>
                    <a:bodyPr/>
                    <a:lstStyle/>
                    <a:p>
                      <a:endParaRPr lang="en-US"/>
                    </a:p>
                  </a:txBody>
                  <a:tcPr/>
                </a:tc>
                <a:tc vMerge="1">
                  <a:txBody>
                    <a:bodyPr/>
                    <a:lstStyle/>
                    <a:p>
                      <a:endParaRPr lang="en-US"/>
                    </a:p>
                  </a:txBody>
                  <a:tcPr/>
                </a:tc>
                <a:tc>
                  <a:txBody>
                    <a:bodyPr/>
                    <a:lstStyle/>
                    <a:p>
                      <a:pPr marL="17145">
                        <a:lnSpc>
                          <a:spcPct val="107000"/>
                        </a:lnSpc>
                        <a:spcAft>
                          <a:spcPts val="0"/>
                        </a:spcAft>
                      </a:pPr>
                      <a:r>
                        <a:rPr lang="id-ID" sz="1600">
                          <a:effectLst/>
                        </a:rPr>
                        <a:t>3</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id-ID" sz="1600">
                          <a:effectLst/>
                        </a:rPr>
                        <a:t>Rumusan masalah prioritas mitra</a:t>
                      </a:r>
                      <a:r>
                        <a:rPr lang="en-US" sz="1600">
                          <a:effectLst/>
                        </a:rPr>
                        <a:t> jelas dan</a:t>
                      </a:r>
                      <a:r>
                        <a:rPr lang="id-ID" sz="1600">
                          <a:effectLst/>
                        </a:rPr>
                        <a:t> mengacu </a:t>
                      </a:r>
                      <a:r>
                        <a:rPr lang="en-US" sz="1600">
                          <a:effectLst/>
                        </a:rPr>
                        <a:t>2 atau lebih</a:t>
                      </a:r>
                      <a:r>
                        <a:rPr lang="id-ID" sz="1600">
                          <a:effectLst/>
                        </a:rPr>
                        <a:t> prioritas kementerian (skor = </a:t>
                      </a:r>
                      <a:r>
                        <a:rPr lang="en-US" sz="1600">
                          <a:effectLst/>
                        </a:rPr>
                        <a:t>5</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dirty="0">
                          <a:effectLst/>
                        </a:rPr>
                        <a:t>5</a:t>
                      </a:r>
                      <a:endParaRPr lang="en-ID" sz="1600" dirty="0">
                        <a:effectLst/>
                        <a:latin typeface="Calibri" panose="020F0502020204030204" charset="0"/>
                        <a:ea typeface="Calibri" panose="020F0502020204030204" charset="0"/>
                        <a:cs typeface="Times New Roman" panose="02020603050405020304" pitchFamily="18" charset="0"/>
                      </a:endParaRPr>
                    </a:p>
                  </a:txBody>
                  <a:tcPr marL="68055" marR="68055" marT="0" marB="0">
                    <a:solidFill>
                      <a:srgbClr val="FFFF00"/>
                    </a:solidFill>
                  </a:tcPr>
                </a:tc>
                <a:extLst>
                  <a:ext uri="{0D108BD9-81ED-4DB2-BD59-A6C34878D82A}">
                    <a16:rowId xmlns:a16="http://schemas.microsoft.com/office/drawing/2014/main" val="10007"/>
                  </a:ext>
                </a:extLst>
              </a:tr>
              <a:tr h="249814">
                <a:tc rowSpan="4">
                  <a:txBody>
                    <a:bodyPr/>
                    <a:lstStyle/>
                    <a:p>
                      <a:pPr marL="42545">
                        <a:lnSpc>
                          <a:spcPct val="107000"/>
                        </a:lnSpc>
                        <a:spcAft>
                          <a:spcPts val="0"/>
                        </a:spcAft>
                      </a:pPr>
                      <a:r>
                        <a:rPr lang="en-US" sz="1600">
                          <a:effectLst/>
                        </a:rPr>
                        <a:t>3</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rowSpan="4">
                  <a:txBody>
                    <a:bodyPr/>
                    <a:lstStyle/>
                    <a:p>
                      <a:pPr marL="55880" indent="0">
                        <a:lnSpc>
                          <a:spcPct val="107000"/>
                        </a:lnSpc>
                        <a:spcAft>
                          <a:spcPts val="0"/>
                        </a:spcAft>
                      </a:pPr>
                      <a:r>
                        <a:rPr lang="en-US" sz="1600" dirty="0" err="1">
                          <a:effectLst/>
                        </a:rPr>
                        <a:t>Kesesuaian</a:t>
                      </a:r>
                      <a:r>
                        <a:rPr lang="en-US" sz="1600" dirty="0">
                          <a:effectLst/>
                        </a:rPr>
                        <a:t> </a:t>
                      </a:r>
                      <a:r>
                        <a:rPr lang="en-US" sz="1600" dirty="0" err="1">
                          <a:effectLst/>
                        </a:rPr>
                        <a:t>Solusi</a:t>
                      </a:r>
                      <a:r>
                        <a:rPr lang="en-US" sz="1600" dirty="0">
                          <a:effectLst/>
                        </a:rPr>
                        <a:t> </a:t>
                      </a:r>
                      <a:r>
                        <a:rPr lang="en-US" sz="1600" dirty="0" err="1">
                          <a:effectLst/>
                        </a:rPr>
                        <a:t>dengan</a:t>
                      </a:r>
                      <a:r>
                        <a:rPr lang="en-US" sz="1600" dirty="0">
                          <a:effectLst/>
                        </a:rPr>
                        <a:t> </a:t>
                      </a:r>
                      <a:r>
                        <a:rPr lang="en-US" sz="1600" dirty="0" err="1">
                          <a:effectLst/>
                        </a:rPr>
                        <a:t>permasalahan</a:t>
                      </a:r>
                      <a:r>
                        <a:rPr lang="en-US" sz="1600" dirty="0">
                          <a:effectLst/>
                        </a:rPr>
                        <a:t> </a:t>
                      </a:r>
                      <a:r>
                        <a:rPr lang="en-US" sz="1600" dirty="0" err="1">
                          <a:effectLst/>
                        </a:rPr>
                        <a:t>mitra</a:t>
                      </a:r>
                      <a:endParaRPr lang="en-ID" sz="1600" dirty="0">
                        <a:effectLst/>
                      </a:endParaRPr>
                    </a:p>
                    <a:p>
                      <a:pPr marL="457200">
                        <a:lnSpc>
                          <a:spcPct val="107000"/>
                        </a:lnSpc>
                        <a:spcAft>
                          <a:spcPts val="0"/>
                        </a:spcAft>
                      </a:pPr>
                      <a:r>
                        <a:rPr lang="en-US" sz="1600" dirty="0">
                          <a:effectLst/>
                        </a:rPr>
                        <a:t> </a:t>
                      </a:r>
                      <a:endParaRPr lang="en-ID" sz="1600" dirty="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22225">
                        <a:lnSpc>
                          <a:spcPct val="107000"/>
                        </a:lnSpc>
                        <a:spcAft>
                          <a:spcPts val="0"/>
                        </a:spcAft>
                      </a:pPr>
                      <a:r>
                        <a:rPr lang="id-ID" sz="1600">
                          <a:effectLst/>
                        </a:rPr>
                        <a:t>1</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Solusi </a:t>
                      </a:r>
                      <a:r>
                        <a:rPr lang="id-ID" sz="1600">
                          <a:effectLst/>
                        </a:rPr>
                        <a:t> tidak </a:t>
                      </a:r>
                      <a:r>
                        <a:rPr lang="en-US" sz="1600">
                          <a:effectLst/>
                        </a:rPr>
                        <a:t>sesuai dengan permasalahan mitra</a:t>
                      </a:r>
                      <a:r>
                        <a:rPr lang="id-ID" sz="1600">
                          <a:effectLst/>
                        </a:rPr>
                        <a:t> (skor = </a:t>
                      </a:r>
                      <a:r>
                        <a:rPr lang="en-US" sz="1600">
                          <a:effectLst/>
                        </a:rPr>
                        <a:t>1</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1</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8"/>
                  </a:ext>
                </a:extLst>
              </a:tr>
              <a:tr h="249814">
                <a:tc vMerge="1">
                  <a:txBody>
                    <a:bodyPr/>
                    <a:lstStyle/>
                    <a:p>
                      <a:endParaRPr lang="en-US"/>
                    </a:p>
                  </a:txBody>
                  <a:tcPr/>
                </a:tc>
                <a:tc vMerge="1">
                  <a:txBody>
                    <a:bodyPr/>
                    <a:lstStyle/>
                    <a:p>
                      <a:endParaRPr lang="en-US"/>
                    </a:p>
                  </a:txBody>
                  <a:tcPr/>
                </a:tc>
                <a:tc>
                  <a:txBody>
                    <a:bodyPr/>
                    <a:lstStyle/>
                    <a:p>
                      <a:pPr marL="22225">
                        <a:lnSpc>
                          <a:spcPct val="107000"/>
                        </a:lnSpc>
                        <a:spcAft>
                          <a:spcPts val="0"/>
                        </a:spcAft>
                      </a:pPr>
                      <a:r>
                        <a:rPr lang="id-ID" sz="1600">
                          <a:effectLst/>
                        </a:rPr>
                        <a:t>2</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Solusi </a:t>
                      </a:r>
                      <a:r>
                        <a:rPr lang="id-ID" sz="1600">
                          <a:effectLst/>
                        </a:rPr>
                        <a:t> cukup </a:t>
                      </a:r>
                      <a:r>
                        <a:rPr lang="en-US" sz="1600">
                          <a:effectLst/>
                        </a:rPr>
                        <a:t>sesuai dengan permasalahan mitra</a:t>
                      </a:r>
                      <a:r>
                        <a:rPr lang="id-ID" sz="1600">
                          <a:effectLst/>
                        </a:rPr>
                        <a:t> (skor = </a:t>
                      </a:r>
                      <a:r>
                        <a:rPr lang="en-US" sz="1600">
                          <a:effectLst/>
                        </a:rPr>
                        <a:t>5</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5</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09"/>
                  </a:ext>
                </a:extLst>
              </a:tr>
              <a:tr h="249814">
                <a:tc vMerge="1">
                  <a:txBody>
                    <a:bodyPr/>
                    <a:lstStyle/>
                    <a:p>
                      <a:endParaRPr lang="en-US"/>
                    </a:p>
                  </a:txBody>
                  <a:tcPr/>
                </a:tc>
                <a:tc vMerge="1">
                  <a:txBody>
                    <a:bodyPr/>
                    <a:lstStyle/>
                    <a:p>
                      <a:endParaRPr lang="en-US"/>
                    </a:p>
                  </a:txBody>
                  <a:tcPr/>
                </a:tc>
                <a:tc>
                  <a:txBody>
                    <a:bodyPr/>
                    <a:lstStyle/>
                    <a:p>
                      <a:pPr marL="22225">
                        <a:lnSpc>
                          <a:spcPct val="107000"/>
                        </a:lnSpc>
                        <a:spcAft>
                          <a:spcPts val="0"/>
                        </a:spcAft>
                      </a:pPr>
                      <a:r>
                        <a:rPr lang="id-ID" sz="1600">
                          <a:effectLst/>
                        </a:rPr>
                        <a:t>3</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Solusi  sesuai dengan permasalahan mitra</a:t>
                      </a:r>
                      <a:r>
                        <a:rPr lang="id-ID" sz="1600">
                          <a:effectLst/>
                        </a:rPr>
                        <a:t> (skor = </a:t>
                      </a:r>
                      <a:r>
                        <a:rPr lang="en-US" sz="1600">
                          <a:effectLst/>
                        </a:rPr>
                        <a:t>7.5</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7.5</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extLst>
                  <a:ext uri="{0D108BD9-81ED-4DB2-BD59-A6C34878D82A}">
                    <a16:rowId xmlns:a16="http://schemas.microsoft.com/office/drawing/2014/main" val="10010"/>
                  </a:ext>
                </a:extLst>
              </a:tr>
              <a:tr h="249814">
                <a:tc vMerge="1">
                  <a:txBody>
                    <a:bodyPr/>
                    <a:lstStyle/>
                    <a:p>
                      <a:endParaRPr lang="en-US"/>
                    </a:p>
                  </a:txBody>
                  <a:tcPr/>
                </a:tc>
                <a:tc vMerge="1">
                  <a:txBody>
                    <a:bodyPr/>
                    <a:lstStyle/>
                    <a:p>
                      <a:endParaRPr lang="en-US"/>
                    </a:p>
                  </a:txBody>
                  <a:tcPr/>
                </a:tc>
                <a:tc>
                  <a:txBody>
                    <a:bodyPr/>
                    <a:lstStyle/>
                    <a:p>
                      <a:pPr marL="22225">
                        <a:lnSpc>
                          <a:spcPct val="107000"/>
                        </a:lnSpc>
                        <a:spcAft>
                          <a:spcPts val="0"/>
                        </a:spcAft>
                      </a:pPr>
                      <a:r>
                        <a:rPr lang="id-ID" sz="1600">
                          <a:effectLst/>
                        </a:rPr>
                        <a:t>4</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a:effectLst/>
                        </a:rPr>
                        <a:t>Solusi </a:t>
                      </a:r>
                      <a:r>
                        <a:rPr lang="id-ID" sz="1600">
                          <a:effectLst/>
                        </a:rPr>
                        <a:t> sangat </a:t>
                      </a:r>
                      <a:r>
                        <a:rPr lang="en-US" sz="1600">
                          <a:effectLst/>
                        </a:rPr>
                        <a:t>sesuai dengan permasalahan mitra</a:t>
                      </a:r>
                      <a:r>
                        <a:rPr lang="id-ID" sz="1600">
                          <a:effectLst/>
                        </a:rPr>
                        <a:t> (skor = </a:t>
                      </a:r>
                      <a:r>
                        <a:rPr lang="en-US" sz="1600">
                          <a:effectLst/>
                        </a:rPr>
                        <a:t>10</a:t>
                      </a:r>
                      <a:r>
                        <a:rPr lang="id-ID" sz="1600">
                          <a:effectLst/>
                        </a:rPr>
                        <a:t>)</a:t>
                      </a:r>
                      <a:endParaRPr lang="en-ID" sz="1600">
                        <a:effectLst/>
                        <a:latin typeface="Calibri" panose="020F0502020204030204" charset="0"/>
                        <a:ea typeface="Calibri" panose="020F0502020204030204" charset="0"/>
                        <a:cs typeface="Times New Roman" panose="02020603050405020304" pitchFamily="18" charset="0"/>
                      </a:endParaRPr>
                    </a:p>
                  </a:txBody>
                  <a:tcPr marL="68055" marR="68055" marT="0" marB="0"/>
                </a:tc>
                <a:tc>
                  <a:txBody>
                    <a:bodyPr/>
                    <a:lstStyle/>
                    <a:p>
                      <a:pPr marL="45720">
                        <a:lnSpc>
                          <a:spcPct val="107000"/>
                        </a:lnSpc>
                        <a:spcAft>
                          <a:spcPts val="0"/>
                        </a:spcAft>
                      </a:pPr>
                      <a:r>
                        <a:rPr lang="en-US" sz="1600" dirty="0">
                          <a:effectLst/>
                        </a:rPr>
                        <a:t>10</a:t>
                      </a:r>
                      <a:endParaRPr lang="en-ID" sz="1600" dirty="0">
                        <a:effectLst/>
                        <a:latin typeface="Calibri" panose="020F0502020204030204" charset="0"/>
                        <a:ea typeface="Calibri" panose="020F0502020204030204" charset="0"/>
                        <a:cs typeface="Times New Roman" panose="02020603050405020304" pitchFamily="18" charset="0"/>
                      </a:endParaRPr>
                    </a:p>
                  </a:txBody>
                  <a:tcPr marL="68055" marR="68055" marT="0" marB="0">
                    <a:solidFill>
                      <a:srgbClr val="FFFF0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42143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Penialaian</a:t>
            </a:r>
            <a:r>
              <a:rPr lang="en-US" sz="3200" kern="1200" dirty="0">
                <a:solidFill>
                  <a:schemeClr val="bg1"/>
                </a:solidFill>
                <a:latin typeface="+mj-lt"/>
                <a:ea typeface="+mj-ea"/>
                <a:cs typeface="+mj-cs"/>
              </a:rPr>
              <a:t> </a:t>
            </a:r>
            <a:r>
              <a:rPr lang="en-US" sz="3200" kern="1200" dirty="0" err="1" smtClean="0">
                <a:solidFill>
                  <a:schemeClr val="bg1"/>
                </a:solidFill>
                <a:latin typeface="+mj-lt"/>
                <a:ea typeface="+mj-ea"/>
                <a:cs typeface="+mj-cs"/>
              </a:rPr>
              <a:t>Substansi</a:t>
            </a:r>
            <a:r>
              <a:rPr lang="en-US" sz="3200" kern="1200" dirty="0" smtClean="0">
                <a:solidFill>
                  <a:schemeClr val="bg1"/>
                </a:solidFill>
                <a:latin typeface="+mj-lt"/>
                <a:ea typeface="+mj-ea"/>
                <a:cs typeface="+mj-cs"/>
              </a:rPr>
              <a:t> </a:t>
            </a:r>
            <a:r>
              <a:rPr lang="en-US" sz="3200" dirty="0">
                <a:solidFill>
                  <a:schemeClr val="bg1"/>
                </a:solidFill>
              </a:rPr>
              <a:t>(</a:t>
            </a:r>
            <a:r>
              <a:rPr lang="en-US" sz="3200" kern="1200" dirty="0" err="1" smtClean="0">
                <a:solidFill>
                  <a:schemeClr val="bg1"/>
                </a:solidFill>
                <a:latin typeface="+mj-lt"/>
                <a:ea typeface="+mj-ea"/>
                <a:cs typeface="+mj-cs"/>
              </a:rPr>
              <a:t>lanjutan</a:t>
            </a:r>
            <a:r>
              <a:rPr lang="en-US" sz="3200" kern="1200" dirty="0" smtClean="0">
                <a:solidFill>
                  <a:schemeClr val="bg1"/>
                </a:solidFill>
                <a:latin typeface="+mj-lt"/>
                <a:ea typeface="+mj-ea"/>
                <a:cs typeface="+mj-cs"/>
              </a:rPr>
              <a:t>)</a:t>
            </a:r>
            <a:endParaRPr lang="en-US" sz="3200" kern="1200" dirty="0">
              <a:solidFill>
                <a:schemeClr val="bg1"/>
              </a:solidFill>
              <a:latin typeface="+mj-lt"/>
              <a:ea typeface="+mj-ea"/>
              <a:cs typeface="+mj-cs"/>
            </a:endParaRPr>
          </a:p>
        </p:txBody>
      </p:sp>
      <p:graphicFrame>
        <p:nvGraphicFramePr>
          <p:cNvPr id="4" name="Content Placeholder 3"/>
          <p:cNvGraphicFramePr>
            <a:graphicFrameLocks noGrp="1"/>
          </p:cNvGraphicFramePr>
          <p:nvPr>
            <p:ph idx="1"/>
          </p:nvPr>
        </p:nvGraphicFramePr>
        <p:xfrm>
          <a:off x="556532" y="1396588"/>
          <a:ext cx="11489694" cy="5410105"/>
        </p:xfrm>
        <a:graphic>
          <a:graphicData uri="http://schemas.openxmlformats.org/drawingml/2006/table">
            <a:tbl>
              <a:tblPr firstRow="1" firstCol="1" bandRow="1"/>
              <a:tblGrid>
                <a:gridCol w="459413">
                  <a:extLst>
                    <a:ext uri="{9D8B030D-6E8A-4147-A177-3AD203B41FA5}">
                      <a16:colId xmlns:a16="http://schemas.microsoft.com/office/drawing/2014/main" val="20000"/>
                    </a:ext>
                  </a:extLst>
                </a:gridCol>
                <a:gridCol w="3216213">
                  <a:extLst>
                    <a:ext uri="{9D8B030D-6E8A-4147-A177-3AD203B41FA5}">
                      <a16:colId xmlns:a16="http://schemas.microsoft.com/office/drawing/2014/main" val="20001"/>
                    </a:ext>
                  </a:extLst>
                </a:gridCol>
                <a:gridCol w="392851">
                  <a:extLst>
                    <a:ext uri="{9D8B030D-6E8A-4147-A177-3AD203B41FA5}">
                      <a16:colId xmlns:a16="http://schemas.microsoft.com/office/drawing/2014/main" val="20002"/>
                    </a:ext>
                  </a:extLst>
                </a:gridCol>
                <a:gridCol w="6921947">
                  <a:extLst>
                    <a:ext uri="{9D8B030D-6E8A-4147-A177-3AD203B41FA5}">
                      <a16:colId xmlns:a16="http://schemas.microsoft.com/office/drawing/2014/main" val="20003"/>
                    </a:ext>
                  </a:extLst>
                </a:gridCol>
                <a:gridCol w="499270">
                  <a:extLst>
                    <a:ext uri="{9D8B030D-6E8A-4147-A177-3AD203B41FA5}">
                      <a16:colId xmlns:a16="http://schemas.microsoft.com/office/drawing/2014/main" val="20004"/>
                    </a:ext>
                  </a:extLst>
                </a:gridCol>
              </a:tblGrid>
              <a:tr h="382636">
                <a:tc rowSpan="4">
                  <a:txBody>
                    <a:bodyPr/>
                    <a:lstStyle/>
                    <a:p>
                      <a:pPr marL="45720" algn="l" fontAlgn="t">
                        <a:lnSpc>
                          <a:spcPct val="107000"/>
                        </a:lnSpc>
                        <a:spcBef>
                          <a:spcPts val="0"/>
                        </a:spcBef>
                        <a:spcAft>
                          <a:spcPts val="0"/>
                        </a:spcAft>
                      </a:pPr>
                      <a:r>
                        <a:rPr lang="en-US" sz="1500" b="0" i="0" u="none" strike="noStrike" dirty="0">
                          <a:effectLst/>
                          <a:latin typeface="Calibri" panose="020F0502020204030204" charset="0"/>
                          <a:ea typeface="Calibri" panose="020F0502020204030204" charset="0"/>
                          <a:cs typeface="Times New Roman" panose="02020603050405020304" pitchFamily="18" charset="0"/>
                        </a:rPr>
                        <a:t>4</a:t>
                      </a:r>
                      <a:endParaRPr lang="en-US" sz="1500" b="0" i="0" u="none" strike="noStrike" dirty="0">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12700" indent="0" algn="l" fontAlgn="t">
                        <a:lnSpc>
                          <a:spcPct val="107000"/>
                        </a:lnSpc>
                        <a:spcBef>
                          <a:spcPts val="0"/>
                        </a:spcBef>
                        <a:spcAft>
                          <a:spcPts val="0"/>
                        </a:spcAft>
                      </a:pPr>
                      <a:r>
                        <a:rPr lang="id-ID" sz="1500" b="0" i="0" u="none" strike="noStrike" dirty="0" err="1">
                          <a:effectLst/>
                          <a:latin typeface="Calibri" panose="020F0502020204030204" charset="0"/>
                          <a:ea typeface="Calibri" panose="020F0502020204030204" charset="0"/>
                          <a:cs typeface="Times New Roman" panose="02020603050405020304" pitchFamily="18" charset="0"/>
                        </a:rPr>
                        <a:t>Metoda</a:t>
                      </a:r>
                      <a:r>
                        <a:rPr lang="id-ID" sz="1500" b="0" i="0" u="none" strike="noStrike" dirty="0">
                          <a:effectLst/>
                          <a:latin typeface="Calibri" panose="020F0502020204030204" charset="0"/>
                          <a:ea typeface="Calibri" panose="020F0502020204030204" charset="0"/>
                          <a:cs typeface="Times New Roman" panose="02020603050405020304" pitchFamily="18" charset="0"/>
                        </a:rPr>
                        <a:t> dan rencana kegiatan yang ditawarkan</a:t>
                      </a:r>
                      <a:endParaRPr lang="id-ID" sz="1500" b="0" i="0" u="none" strike="noStrike" dirty="0">
                        <a:effectLst/>
                        <a:latin typeface="Arial" panose="020B0604020202020204" pitchFamily="34" charset="0"/>
                      </a:endParaRPr>
                    </a:p>
                    <a:p>
                      <a:pPr marL="45720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 </a:t>
                      </a:r>
                      <a:endParaRPr lang="id-ID" sz="1500" b="0" i="0" u="none" strike="noStrike" dirty="0">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 </a:t>
                      </a:r>
                      <a:r>
                        <a:rPr lang="id-ID" sz="1500" b="0" i="0" u="none" strike="noStrike" dirty="0" err="1">
                          <a:effectLst/>
                          <a:latin typeface="Calibri" panose="020F0502020204030204" charset="0"/>
                          <a:ea typeface="Calibri" panose="020F0502020204030204" charset="0"/>
                          <a:cs typeface="Times New Roman" panose="02020603050405020304" pitchFamily="18" charset="0"/>
                        </a:rPr>
                        <a:t>Metoda</a:t>
                      </a:r>
                      <a:r>
                        <a:rPr lang="id-ID" sz="1500" b="0" i="0" u="none" strike="noStrike" dirty="0">
                          <a:effectLst/>
                          <a:latin typeface="Calibri" panose="020F0502020204030204" charset="0"/>
                          <a:ea typeface="Calibri" panose="020F0502020204030204" charset="0"/>
                          <a:cs typeface="Times New Roman" panose="02020603050405020304" pitchFamily="18" charset="0"/>
                        </a:rPr>
                        <a:t> dan rencana kegiatan yang ditawarkan </a:t>
                      </a:r>
                      <a:r>
                        <a:rPr lang="id-ID" sz="1500" b="0" i="0" u="none" strike="noStrike" dirty="0">
                          <a:effectLst/>
                          <a:highlight>
                            <a:srgbClr val="FFFF00"/>
                          </a:highlight>
                          <a:latin typeface="Calibri" panose="020F0502020204030204" charset="0"/>
                          <a:ea typeface="Calibri" panose="020F0502020204030204" charset="0"/>
                          <a:cs typeface="Times New Roman" panose="02020603050405020304" pitchFamily="18" charset="0"/>
                        </a:rPr>
                        <a:t>tanpa</a:t>
                      </a:r>
                      <a:r>
                        <a:rPr lang="id-ID" sz="1500" b="0" i="0" u="none" strike="noStrike" dirty="0">
                          <a:effectLst/>
                          <a:latin typeface="Calibri" panose="020F0502020204030204" charset="0"/>
                          <a:ea typeface="Calibri" panose="020F0502020204030204" charset="0"/>
                          <a:cs typeface="Times New Roman" panose="02020603050405020304" pitchFamily="18" charset="0"/>
                        </a:rPr>
                        <a:t> partisipasi mitra   (skor = 1)</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1</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4469">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 Metoda dan rencana kegiatan yang ditawarkan cukup jelas (skor = 5)</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5</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4469">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3</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 Metoda dan rencana kegiatan yang ditawarkan jelas (skor = 7.5)</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7.5</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4469">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4</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Metoda dan rencana kegiatan yang ditawarkan sangat jelas (skor = 10)</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dirty="0">
                          <a:effectLst/>
                          <a:latin typeface="Calibri" panose="020F0502020204030204" charset="0"/>
                          <a:ea typeface="Calibri" panose="020F0502020204030204" charset="0"/>
                          <a:cs typeface="Times New Roman" panose="02020603050405020304" pitchFamily="18" charset="0"/>
                        </a:rPr>
                        <a:t>10</a:t>
                      </a:r>
                      <a:endParaRPr lang="en-US"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14469">
                <a:tc rowSpan="3">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5</a:t>
                      </a:r>
                      <a:endParaRPr lang="en-US" sz="1500" b="0" i="0" u="none" strike="noStrike">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12700" indent="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Kesesuaian penugasan dan kompetensi tim pelaksana  </a:t>
                      </a:r>
                      <a:endParaRPr lang="id-ID" sz="1500" b="0" i="0" u="none" strike="noStrike" dirty="0">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Penugasan dan kompetensi  tim pelaksana     tidak sesuai (skor = 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1</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4469">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Penugasan dan kompetensi  tim pelaksana  sesuai (skor = 3)</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3</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4469">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3</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Penugasan dan kompetensi  tim pelaksana sangat sesuai (skor = 5)</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5</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82636">
                <a:tc rowSpan="4">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6</a:t>
                      </a:r>
                      <a:endParaRPr lang="en-US" sz="1500" b="0" i="0" u="none" strike="noStrike">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Kualitas Iptek yang ditawarkan (hasil penelitian)</a:t>
                      </a:r>
                      <a:endParaRPr lang="id-ID" sz="1500" b="0" i="0" u="none" strike="noStrike" dirty="0">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Kualitas Iptek yang ditawarkan kurang baik namun </a:t>
                      </a:r>
                      <a:r>
                        <a:rPr lang="id-ID" sz="1500" b="0" i="0" u="none" strike="noStrike" dirty="0">
                          <a:effectLst/>
                          <a:highlight>
                            <a:srgbClr val="FFFF00"/>
                          </a:highlight>
                          <a:latin typeface="Calibri" panose="020F0502020204030204" charset="0"/>
                          <a:ea typeface="Calibri" panose="020F0502020204030204" charset="0"/>
                          <a:cs typeface="Times New Roman" panose="02020603050405020304" pitchFamily="18" charset="0"/>
                        </a:rPr>
                        <a:t>bukan</a:t>
                      </a:r>
                      <a:r>
                        <a:rPr lang="id-ID" sz="1500" b="0" i="0" u="none" strike="noStrike" dirty="0">
                          <a:effectLst/>
                          <a:latin typeface="Calibri" panose="020F0502020204030204" charset="0"/>
                          <a:ea typeface="Calibri" panose="020F0502020204030204" charset="0"/>
                          <a:cs typeface="Times New Roman" panose="02020603050405020304" pitchFamily="18" charset="0"/>
                        </a:rPr>
                        <a:t> dari hasil penelitian pengusul (skor = 1)</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1</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2636">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Kualitas Iptek yang ditawarkan cukup baik/baik namun </a:t>
                      </a:r>
                      <a:r>
                        <a:rPr lang="id-ID" sz="1500" b="0" i="0" u="none" strike="noStrike" dirty="0">
                          <a:effectLst/>
                          <a:highlight>
                            <a:srgbClr val="FFFF00"/>
                          </a:highlight>
                          <a:latin typeface="Calibri" panose="020F0502020204030204" charset="0"/>
                          <a:ea typeface="Calibri" panose="020F0502020204030204" charset="0"/>
                          <a:cs typeface="Times New Roman" panose="02020603050405020304" pitchFamily="18" charset="0"/>
                        </a:rPr>
                        <a:t>bukan</a:t>
                      </a:r>
                      <a:r>
                        <a:rPr lang="id-ID" sz="1500" b="0" i="0" u="none" strike="noStrike" dirty="0">
                          <a:effectLst/>
                          <a:latin typeface="Calibri" panose="020F0502020204030204" charset="0"/>
                          <a:ea typeface="Calibri" panose="020F0502020204030204" charset="0"/>
                          <a:cs typeface="Times New Roman" panose="02020603050405020304" pitchFamily="18" charset="0"/>
                        </a:rPr>
                        <a:t> dari hasil penelitian pengusul (skor = 5)</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5</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2636">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Kualitas Iptek yang ditawarkan kurang/cukup baik namun  dari hasil penelitian pengusul (skor = 7.5)</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7.5</a:t>
                      </a:r>
                      <a:endParaRPr lang="en-US"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2636">
                <a:tc vMerge="1">
                  <a:txBody>
                    <a:bodyPr/>
                    <a:lstStyle/>
                    <a:p>
                      <a:endParaRPr lang="en-US"/>
                    </a:p>
                  </a:txBody>
                  <a:tcPr/>
                </a:tc>
                <a:tc vMerge="1">
                  <a:txBody>
                    <a:bodyPr/>
                    <a:lstStyle/>
                    <a:p>
                      <a:endParaRPr lang="en-US"/>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3</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Kualitas Iptek yang ditawarkan   baik dan  dari hasil penelitian pengusul (skor = 10)</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10</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82636">
                <a:tc rowSpan="2">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7</a:t>
                      </a:r>
                      <a:endParaRPr lang="en-US" sz="1500" b="0" i="0" u="none" strike="noStrike">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Satu artikel  ilmiah yang dipublikasikan melalui Jurnal </a:t>
                      </a:r>
                      <a:r>
                        <a:rPr lang="id-ID" sz="1500" b="0" i="0" u="none" strike="noStrike" dirty="0" err="1">
                          <a:effectLst/>
                          <a:latin typeface="Calibri" panose="020F0502020204030204" charset="0"/>
                          <a:ea typeface="Calibri" panose="020F0502020204030204" charset="0"/>
                          <a:cs typeface="Times New Roman" panose="02020603050405020304" pitchFamily="18" charset="0"/>
                        </a:rPr>
                        <a:t>ber</a:t>
                      </a:r>
                      <a:r>
                        <a:rPr lang="id-ID" sz="1500" b="0" i="0" u="none" strike="noStrike" dirty="0">
                          <a:effectLst/>
                          <a:latin typeface="Calibri" panose="020F0502020204030204" charset="0"/>
                          <a:ea typeface="Calibri" panose="020F0502020204030204" charset="0"/>
                          <a:cs typeface="Times New Roman" panose="02020603050405020304" pitchFamily="18" charset="0"/>
                        </a:rPr>
                        <a:t> ISSN atau </a:t>
                      </a:r>
                      <a:r>
                        <a:rPr lang="id-ID" sz="1500" b="0" i="0" u="none" strike="noStrike" dirty="0" err="1">
                          <a:effectLst/>
                          <a:latin typeface="Calibri" panose="020F0502020204030204" charset="0"/>
                          <a:ea typeface="Calibri" panose="020F0502020204030204" charset="0"/>
                          <a:cs typeface="Times New Roman" panose="02020603050405020304" pitchFamily="18" charset="0"/>
                        </a:rPr>
                        <a:t>prosiding</a:t>
                      </a:r>
                      <a:r>
                        <a:rPr lang="id-ID" sz="1500" b="0" i="0" u="none" strike="noStrike" dirty="0">
                          <a:effectLst/>
                          <a:latin typeface="Calibri" panose="020F0502020204030204" charset="0"/>
                          <a:ea typeface="Calibri" panose="020F0502020204030204" charset="0"/>
                          <a:cs typeface="Times New Roman" panose="02020603050405020304" pitchFamily="18" charset="0"/>
                        </a:rPr>
                        <a:t> </a:t>
                      </a:r>
                      <a:r>
                        <a:rPr lang="id-ID" sz="1500" b="0" i="0" u="none" strike="noStrike" dirty="0" err="1">
                          <a:effectLst/>
                          <a:latin typeface="Calibri" panose="020F0502020204030204" charset="0"/>
                          <a:ea typeface="Calibri" panose="020F0502020204030204" charset="0"/>
                          <a:cs typeface="Times New Roman" panose="02020603050405020304" pitchFamily="18" charset="0"/>
                        </a:rPr>
                        <a:t>ber</a:t>
                      </a:r>
                      <a:r>
                        <a:rPr lang="id-ID" sz="1500" b="0" i="0" u="none" strike="noStrike" dirty="0">
                          <a:effectLst/>
                          <a:latin typeface="Calibri" panose="020F0502020204030204" charset="0"/>
                          <a:ea typeface="Calibri" panose="020F0502020204030204" charset="0"/>
                          <a:cs typeface="Times New Roman" panose="02020603050405020304" pitchFamily="18" charset="0"/>
                        </a:rPr>
                        <a:t> ISBN dari seminar nasional/ Internasional</a:t>
                      </a:r>
                      <a:endParaRPr lang="id-ID" sz="1500" b="0" i="0" u="none" strike="noStrike" dirty="0">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Kinerja jurnal yang dituju kurang baik atau penyelenggaraan seminar kurang jelas/kurang kompeten (skor = 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82636">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Kinerja jurnal yang dituju tergolong baik atau penyelenggaran seminar cukup jelas/cukup kompeten (skor = 5)</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5</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14469">
                <a:tc rowSpan="2">
                  <a:txBody>
                    <a:bodyPr/>
                    <a:lstStyle/>
                    <a:p>
                      <a:pPr marL="45720" algn="l" fontAlgn="t">
                        <a:lnSpc>
                          <a:spcPct val="107000"/>
                        </a:lnSpc>
                        <a:spcBef>
                          <a:spcPts val="0"/>
                        </a:spcBef>
                        <a:spcAft>
                          <a:spcPts val="0"/>
                        </a:spcAft>
                      </a:pPr>
                      <a:r>
                        <a:rPr lang="en-US" sz="1500" b="0" i="0" u="none" strike="noStrike">
                          <a:effectLst/>
                          <a:latin typeface="Calibri" panose="020F0502020204030204" charset="0"/>
                          <a:ea typeface="Calibri" panose="020F0502020204030204" charset="0"/>
                          <a:cs typeface="Times New Roman" panose="02020603050405020304" pitchFamily="18" charset="0"/>
                        </a:rPr>
                        <a:t>8</a:t>
                      </a:r>
                      <a:endParaRPr lang="en-US" sz="1500" b="0" i="0" u="none" strike="noStrike">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Satu artikel pada media massa cetak/elektronik</a:t>
                      </a:r>
                      <a:endParaRPr lang="id-ID" sz="1500" b="0" i="0" u="none" strike="noStrike" dirty="0">
                        <a:effectLst/>
                        <a:latin typeface="Arial" panose="020B0604020202020204" pitchFamily="34" charset="0"/>
                      </a:endParaRPr>
                    </a:p>
                  </a:txBody>
                  <a:tcPr marL="82384" marR="82384" marT="41192" marB="411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1</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Media massa cetak/elektronik berskala lokal (skor = 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4469">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2</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a:effectLst/>
                          <a:latin typeface="Calibri" panose="020F0502020204030204" charset="0"/>
                          <a:ea typeface="Calibri" panose="020F0502020204030204" charset="0"/>
                          <a:cs typeface="Times New Roman" panose="02020603050405020304" pitchFamily="18" charset="0"/>
                        </a:rPr>
                        <a:t>Media massa cetak/elektronik berskala nasional (skor = 5)</a:t>
                      </a:r>
                      <a:endParaRPr lang="id-ID" sz="1500" b="0" i="0" u="none" strike="noStrike">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500" b="0" i="0" u="none" strike="noStrike" dirty="0">
                          <a:effectLst/>
                          <a:latin typeface="Calibri" panose="020F0502020204030204" charset="0"/>
                          <a:ea typeface="Calibri" panose="020F0502020204030204" charset="0"/>
                          <a:cs typeface="Times New Roman" panose="02020603050405020304" pitchFamily="18" charset="0"/>
                        </a:rPr>
                        <a:t>5</a:t>
                      </a:r>
                      <a:endParaRPr lang="id-ID" sz="1500" b="0" i="0" u="none" strike="noStrike" dirty="0">
                        <a:effectLst/>
                        <a:latin typeface="Arial" panose="020B0604020202020204" pitchFamily="34" charset="0"/>
                      </a:endParaRPr>
                    </a:p>
                  </a:txBody>
                  <a:tcPr marL="61789" marR="61789" marT="8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638885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a:spLocks noGrp="1" noRot="1" noChangeAspect="1" noMove="1" noResize="1" noEditPoints="1" noAdjustHandles="1" noChangeArrowheads="1" noChangeShapeType="1" noTextEdit="1"/>
          </p:cNvSpPr>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p:cNvSpPr>
            <a:spLocks noGrp="1" noRot="1" noChangeAspect="1" noMove="1" noResize="1" noEditPoints="1" noAdjustHandles="1" noChangeArrowheads="1" noChangeShapeType="1" noTextEdit="1"/>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title"/>
          </p:nvPr>
        </p:nvSpPr>
        <p:spPr>
          <a:xfrm>
            <a:off x="1116013" y="549275"/>
            <a:ext cx="10167937" cy="1179513"/>
          </a:xfrm>
          <a:solidFill>
            <a:schemeClr val="accent1"/>
          </a:solidFill>
        </p:spPr>
        <p:txBody>
          <a:bodyPr vert="horz" lIns="91440" tIns="45720" rIns="91440" bIns="45720" rtlCol="0">
            <a:normAutofit/>
          </a:bodyPr>
          <a:lstStyle/>
          <a:p>
            <a:r>
              <a:rPr lang="en-US" sz="4000" kern="1200" dirty="0" err="1">
                <a:solidFill>
                  <a:schemeClr val="bg1"/>
                </a:solidFill>
                <a:latin typeface="+mj-lt"/>
                <a:ea typeface="+mj-ea"/>
                <a:cs typeface="+mj-cs"/>
              </a:rPr>
              <a:t>Penialaian</a:t>
            </a:r>
            <a:r>
              <a:rPr lang="en-US" sz="4000" kern="1200" dirty="0">
                <a:solidFill>
                  <a:schemeClr val="bg1"/>
                </a:solidFill>
                <a:latin typeface="+mj-lt"/>
                <a:ea typeface="+mj-ea"/>
                <a:cs typeface="+mj-cs"/>
              </a:rPr>
              <a:t> </a:t>
            </a:r>
            <a:r>
              <a:rPr lang="en-US" sz="4000" dirty="0" err="1" smtClean="0">
                <a:solidFill>
                  <a:schemeClr val="bg1"/>
                </a:solidFill>
              </a:rPr>
              <a:t>S</a:t>
            </a:r>
            <a:r>
              <a:rPr lang="en-US" sz="4000" kern="1200" dirty="0" err="1" smtClean="0">
                <a:solidFill>
                  <a:schemeClr val="bg1"/>
                </a:solidFill>
                <a:latin typeface="+mj-lt"/>
                <a:ea typeface="+mj-ea"/>
                <a:cs typeface="+mj-cs"/>
              </a:rPr>
              <a:t>ubstansi</a:t>
            </a:r>
            <a:r>
              <a:rPr lang="en-US" sz="4000" kern="1200" dirty="0" smtClean="0">
                <a:solidFill>
                  <a:schemeClr val="bg1"/>
                </a:solidFill>
                <a:latin typeface="+mj-lt"/>
                <a:ea typeface="+mj-ea"/>
                <a:cs typeface="+mj-cs"/>
              </a:rPr>
              <a:t> (</a:t>
            </a:r>
            <a:r>
              <a:rPr lang="en-US" sz="4000" kern="1200" dirty="0" err="1" smtClean="0">
                <a:solidFill>
                  <a:schemeClr val="bg1"/>
                </a:solidFill>
                <a:latin typeface="+mj-lt"/>
                <a:ea typeface="+mj-ea"/>
                <a:cs typeface="+mj-cs"/>
              </a:rPr>
              <a:t>lanjutan</a:t>
            </a:r>
            <a:r>
              <a:rPr lang="en-US" sz="4000" kern="1200" dirty="0" smtClean="0">
                <a:solidFill>
                  <a:schemeClr val="bg1"/>
                </a:solidFill>
                <a:latin typeface="+mj-lt"/>
                <a:ea typeface="+mj-ea"/>
                <a:cs typeface="+mj-cs"/>
              </a:rPr>
              <a:t> 2)</a:t>
            </a:r>
            <a:endParaRPr lang="en-US" sz="4000" kern="1200" dirty="0">
              <a:solidFill>
                <a:schemeClr val="bg1"/>
              </a:solidFill>
              <a:latin typeface="+mj-lt"/>
              <a:ea typeface="+mj-ea"/>
              <a:cs typeface="+mj-cs"/>
            </a:endParaRPr>
          </a:p>
        </p:txBody>
      </p:sp>
      <p:sp>
        <p:nvSpPr>
          <p:cNvPr id="26" name="Rectangle 25"/>
          <p:cNvSpPr>
            <a:spLocks noGrp="1" noRot="1" noChangeAspect="1" noMove="1" noResize="1" noEditPoints="1" noAdjustHandles="1" noChangeArrowheads="1" noChangeShapeType="1" noTextEdit="1"/>
          </p:cNvSpPr>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p:cNvGraphicFramePr>
            <a:graphicFrameLocks noGrp="1"/>
          </p:cNvGraphicFramePr>
          <p:nvPr>
            <p:ph idx="1"/>
          </p:nvPr>
        </p:nvGraphicFramePr>
        <p:xfrm>
          <a:off x="566928" y="2269730"/>
          <a:ext cx="10644154" cy="4464177"/>
        </p:xfrm>
        <a:graphic>
          <a:graphicData uri="http://schemas.openxmlformats.org/drawingml/2006/table">
            <a:tbl>
              <a:tblPr firstRow="1" firstCol="1" bandRow="1"/>
              <a:tblGrid>
                <a:gridCol w="472625">
                  <a:extLst>
                    <a:ext uri="{9D8B030D-6E8A-4147-A177-3AD203B41FA5}">
                      <a16:colId xmlns:a16="http://schemas.microsoft.com/office/drawing/2014/main" val="20000"/>
                    </a:ext>
                  </a:extLst>
                </a:gridCol>
                <a:gridCol w="2644551">
                  <a:extLst>
                    <a:ext uri="{9D8B030D-6E8A-4147-A177-3AD203B41FA5}">
                      <a16:colId xmlns:a16="http://schemas.microsoft.com/office/drawing/2014/main" val="20001"/>
                    </a:ext>
                  </a:extLst>
                </a:gridCol>
                <a:gridCol w="477079">
                  <a:extLst>
                    <a:ext uri="{9D8B030D-6E8A-4147-A177-3AD203B41FA5}">
                      <a16:colId xmlns:a16="http://schemas.microsoft.com/office/drawing/2014/main" val="20002"/>
                    </a:ext>
                  </a:extLst>
                </a:gridCol>
                <a:gridCol w="6587954">
                  <a:extLst>
                    <a:ext uri="{9D8B030D-6E8A-4147-A177-3AD203B41FA5}">
                      <a16:colId xmlns:a16="http://schemas.microsoft.com/office/drawing/2014/main" val="20003"/>
                    </a:ext>
                  </a:extLst>
                </a:gridCol>
                <a:gridCol w="461945">
                  <a:extLst>
                    <a:ext uri="{9D8B030D-6E8A-4147-A177-3AD203B41FA5}">
                      <a16:colId xmlns:a16="http://schemas.microsoft.com/office/drawing/2014/main" val="20004"/>
                    </a:ext>
                  </a:extLst>
                </a:gridCol>
              </a:tblGrid>
              <a:tr h="369978">
                <a:tc rowSpan="2">
                  <a:txBody>
                    <a:bodyPr/>
                    <a:lstStyle/>
                    <a:p>
                      <a:pPr marL="45720"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9</a:t>
                      </a:r>
                      <a:endParaRPr lang="en-US" sz="1400" b="0" i="0" u="none" strike="noStrike">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Video kegiatan</a:t>
                      </a:r>
                      <a:endParaRPr lang="id-ID" sz="1400" b="0" i="0" u="none" strike="noStrike" dirty="0">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Pengelola media elektronik kurang jelas dan kurang meyakinkan keberlanjutannya (skor = 2)</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2</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754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2</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Pengelola media elektronik cukup jelas dan meyakinkan keberlanjutannya (skor = 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5</a:t>
                      </a:r>
                      <a:endParaRPr lang="id-ID"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69978">
                <a:tc rowSpan="4">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10</a:t>
                      </a:r>
                      <a:endParaRPr lang="id-ID" sz="1400" b="0" i="0" u="none" strike="noStrike">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Peningkatan level keberdayaan mitra sesuai permasalahan yang dihadapi</a:t>
                      </a:r>
                      <a:endParaRPr lang="id-ID" sz="1400" b="0" i="0" u="none" strike="noStrike" dirty="0">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Peningkatan keberdayaan mitra tidak sesuai dengan permasalah mitra sasaran (skor = 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1</a:t>
                      </a:r>
                      <a:endParaRPr lang="en-US"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997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2</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Peningkatan keberdayaan mitra sesuai  dengan permasalah mitra sasaran namun tidak terkuantifikasi  (skor = 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997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Peningkatan keberdayaan mitra   sesuai dengan permasalah mitra sasaran dan terkuantifikasi (skor = 7.5)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7.5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997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4</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Peningkatan keberdayaan mitra sangat  sesuai dengan permasalah mitra sasaran dan terkuantifikasi (skor = 10)</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10</a:t>
                      </a:r>
                      <a:endParaRPr lang="id-ID"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07548">
                <a:tc rowSpan="3">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11</a:t>
                      </a:r>
                      <a:endParaRPr lang="id-ID" sz="1400" b="0" i="0" u="none" strike="noStrike">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Kewajaran tahapan target capaian luaran wajib</a:t>
                      </a:r>
                      <a:endParaRPr lang="id-ID" sz="1400" b="0" i="0" u="none" strike="noStrike" dirty="0">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Uraian tahapan target capaian luaran wajib kurang/ tidak jelas (skor = 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754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2</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Uraian tahapan target capaian luaran wajib  jelas (skor = 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754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Tahapan target capaian luaran wajib diuraikan dengan sangat jelas (skor = 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5</a:t>
                      </a:r>
                      <a:endParaRPr lang="id-ID"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07548">
                <a:tc rowSpan="3">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12</a:t>
                      </a:r>
                      <a:endParaRPr lang="id-ID" sz="1400" b="0" i="0" u="none" strike="noStrike">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Kesesuaian jadwal</a:t>
                      </a:r>
                      <a:endParaRPr lang="id-ID" sz="1400" b="0" i="0" u="none" strike="noStrike" dirty="0">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Penjadwalan tidak sesuai dengan tahapan pelaksanaan (skor = 1)</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1</a:t>
                      </a:r>
                      <a:endParaRPr lang="en-US"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754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2</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Penjadwalan sesuai dengan tahapan pelaksanaan (skor = 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7548">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3</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a:effectLst/>
                          <a:latin typeface="Calibri" panose="020F0502020204030204" charset="0"/>
                          <a:ea typeface="Calibri" panose="020F0502020204030204" charset="0"/>
                          <a:cs typeface="Times New Roman" panose="02020603050405020304" pitchFamily="18" charset="0"/>
                        </a:rPr>
                        <a:t>Penjadwalan sangat sesuai dengan tahapan pelaksanaan (skor = 5)</a:t>
                      </a:r>
                      <a:endParaRPr lang="id-ID"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5</a:t>
                      </a:r>
                      <a:endParaRPr lang="id-ID"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169558">
                <a:tc rowSpan="2">
                  <a:txBody>
                    <a:bodyPr/>
                    <a:lstStyle/>
                    <a:p>
                      <a:pPr marL="45720"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13</a:t>
                      </a:r>
                      <a:endParaRPr lang="en-US" sz="1400" b="0" i="0" u="none" strike="noStrike">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5720" algn="l" fontAlgn="t">
                        <a:lnSpc>
                          <a:spcPct val="107000"/>
                        </a:lnSpc>
                        <a:spcBef>
                          <a:spcPts val="0"/>
                        </a:spcBef>
                        <a:spcAft>
                          <a:spcPts val="0"/>
                        </a:spcAft>
                      </a:pPr>
                      <a:r>
                        <a:rPr lang="en-US" sz="1400" b="0" i="0" u="none" strike="noStrike" dirty="0" err="1">
                          <a:effectLst/>
                          <a:latin typeface="Calibri" panose="020F0502020204030204" charset="0"/>
                          <a:ea typeface="Calibri" panose="020F0502020204030204" charset="0"/>
                          <a:cs typeface="Times New Roman" panose="02020603050405020304" pitchFamily="18" charset="0"/>
                        </a:rPr>
                        <a:t>Pelibatan</a:t>
                      </a:r>
                      <a:r>
                        <a:rPr lang="en-US" sz="1400" b="0" i="0" u="none" strike="noStrike" dirty="0">
                          <a:effectLst/>
                          <a:latin typeface="Calibri" panose="020F0502020204030204" charset="0"/>
                          <a:ea typeface="Calibri" panose="020F0502020204030204" charset="0"/>
                          <a:cs typeface="Times New Roman" panose="02020603050405020304" pitchFamily="18" charset="0"/>
                        </a:rPr>
                        <a:t> </a:t>
                      </a:r>
                      <a:r>
                        <a:rPr lang="en-US" sz="1400" b="0" i="0" u="none" strike="noStrike" dirty="0" err="1">
                          <a:effectLst/>
                          <a:latin typeface="Calibri" panose="020F0502020204030204" charset="0"/>
                          <a:ea typeface="Calibri" panose="020F0502020204030204" charset="0"/>
                          <a:cs typeface="Times New Roman" panose="02020603050405020304" pitchFamily="18" charset="0"/>
                        </a:rPr>
                        <a:t>mahasiswa</a:t>
                      </a:r>
                      <a:r>
                        <a:rPr lang="en-US" sz="1400" b="0" i="0" u="none" strike="noStrike" dirty="0">
                          <a:effectLst/>
                          <a:latin typeface="Calibri" panose="020F0502020204030204" charset="0"/>
                          <a:ea typeface="Calibri" panose="020F0502020204030204" charset="0"/>
                          <a:cs typeface="Times New Roman" panose="02020603050405020304" pitchFamily="18" charset="0"/>
                        </a:rPr>
                        <a:t> MBKM</a:t>
                      </a:r>
                      <a:endParaRPr lang="en-US" sz="1400" b="0" i="0" u="none" strike="noStrike" dirty="0">
                        <a:effectLst/>
                        <a:latin typeface="Arial" panose="020B0604020202020204" pitchFamily="34" charset="0"/>
                      </a:endParaRPr>
                    </a:p>
                  </a:txBody>
                  <a:tcPr marL="83366" marR="83366" marT="41683" marB="416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8415"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1</a:t>
                      </a:r>
                      <a:endParaRPr lang="en-US"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Jumlah mahasiswa yang dilibatkan dalam kegiatan 2 orang (Skor= 1) </a:t>
                      </a:r>
                      <a:endParaRPr lang="id-ID"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3</a:t>
                      </a:r>
                      <a:endParaRPr lang="en-US"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37467">
                <a:tc vMerge="1">
                  <a:txBody>
                    <a:bodyPr/>
                    <a:lstStyle/>
                    <a:p>
                      <a:endParaRPr lang="en-US"/>
                    </a:p>
                  </a:txBody>
                  <a:tcPr/>
                </a:tc>
                <a:tc vMerge="1">
                  <a:txBody>
                    <a:bodyPr/>
                    <a:lstStyle/>
                    <a:p>
                      <a:endParaRPr lang="en-US"/>
                    </a:p>
                  </a:txBody>
                  <a:tcPr/>
                </a:tc>
                <a:tc>
                  <a:txBody>
                    <a:bodyPr/>
                    <a:lstStyle/>
                    <a:p>
                      <a:pPr marL="18415" algn="l" fontAlgn="t">
                        <a:lnSpc>
                          <a:spcPct val="107000"/>
                        </a:lnSpc>
                        <a:spcBef>
                          <a:spcPts val="0"/>
                        </a:spcBef>
                        <a:spcAft>
                          <a:spcPts val="0"/>
                        </a:spcAft>
                      </a:pPr>
                      <a:r>
                        <a:rPr lang="en-US" sz="1400" b="0" i="0" u="none" strike="noStrike">
                          <a:effectLst/>
                          <a:latin typeface="Calibri" panose="020F0502020204030204" charset="0"/>
                          <a:ea typeface="Calibri" panose="020F0502020204030204" charset="0"/>
                          <a:cs typeface="Times New Roman" panose="02020603050405020304" pitchFamily="18" charset="0"/>
                        </a:rPr>
                        <a:t>2</a:t>
                      </a:r>
                      <a:endParaRPr lang="en-US" sz="1400" b="0" i="0" u="none" strike="noStrike">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id-ID" sz="1400" b="0" i="0" u="none" strike="noStrike" dirty="0">
                          <a:effectLst/>
                          <a:latin typeface="Calibri" panose="020F0502020204030204" charset="0"/>
                          <a:ea typeface="Calibri" panose="020F0502020204030204" charset="0"/>
                          <a:cs typeface="Times New Roman" panose="02020603050405020304" pitchFamily="18" charset="0"/>
                        </a:rPr>
                        <a:t>Jumlah mahasiswa yang dilibatkan dalam kegiatan &gt;2 orang (Skor= 5) </a:t>
                      </a:r>
                      <a:endParaRPr lang="id-ID"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algn="l" fontAlgn="t">
                        <a:lnSpc>
                          <a:spcPct val="107000"/>
                        </a:lnSpc>
                        <a:spcBef>
                          <a:spcPts val="0"/>
                        </a:spcBef>
                        <a:spcAft>
                          <a:spcPts val="0"/>
                        </a:spcAft>
                      </a:pPr>
                      <a:r>
                        <a:rPr lang="en-US" sz="1400" b="0" i="0" u="none" strike="noStrike" dirty="0">
                          <a:effectLst/>
                          <a:latin typeface="Calibri" panose="020F0502020204030204" charset="0"/>
                          <a:ea typeface="Calibri" panose="020F0502020204030204" charset="0"/>
                          <a:cs typeface="Times New Roman" panose="02020603050405020304" pitchFamily="18" charset="0"/>
                        </a:rPr>
                        <a:t>5</a:t>
                      </a:r>
                      <a:endParaRPr lang="en-US" sz="1400" b="0" i="0" u="none" strike="noStrike" dirty="0">
                        <a:effectLst/>
                        <a:latin typeface="Arial" panose="020B0604020202020204" pitchFamily="34" charset="0"/>
                      </a:endParaRPr>
                    </a:p>
                  </a:txBody>
                  <a:tcPr marL="62525" marR="62525" marT="8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8766450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940458" y="1826684"/>
            <a:ext cx="4311084" cy="4349749"/>
          </a:xfrm>
        </p:spPr>
      </p:pic>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8" name="Google Shape;957;p47"/>
          <p:cNvSpPr txBox="1"/>
          <p:nvPr/>
        </p:nvSpPr>
        <p:spPr>
          <a:xfrm>
            <a:off x="590940" y="-154567"/>
            <a:ext cx="4847835" cy="191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9pPr>
          </a:lstStyle>
          <a:p>
            <a:r>
              <a:rPr lang="en-US" sz="5335" b="1" dirty="0">
                <a:solidFill>
                  <a:schemeClr val="bg1"/>
                </a:solidFill>
              </a:rPr>
              <a:t>TERIMA KASIH</a:t>
            </a:r>
          </a:p>
        </p:txBody>
      </p:sp>
      <p:sp>
        <p:nvSpPr>
          <p:cNvPr id="12" name="Rectangle 11"/>
          <p:cNvSpPr/>
          <p:nvPr/>
        </p:nvSpPr>
        <p:spPr>
          <a:xfrm rot="340617">
            <a:off x="3492533" y="1748412"/>
            <a:ext cx="2019299" cy="229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4"/>
          <a:stretch>
            <a:fillRect/>
          </a:stretch>
        </p:blipFill>
        <p:spPr>
          <a:xfrm>
            <a:off x="3678048" y="2231420"/>
            <a:ext cx="2523819" cy="968601"/>
          </a:xfrm>
          <a:prstGeom prst="rect">
            <a:avLst/>
          </a:prstGeom>
        </p:spPr>
      </p:pic>
    </p:spTree>
    <p:extLst>
      <p:ext uri="{BB962C8B-B14F-4D97-AF65-F5344CB8AC3E}">
        <p14:creationId xmlns:p14="http://schemas.microsoft.com/office/powerpoint/2010/main" val="4066275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AppData\Local\Temp\ksohtml1384\wp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11811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928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82130"/>
            <a:ext cx="5162550" cy="1325563"/>
          </a:xfrm>
        </p:spPr>
        <p:txBody>
          <a:bodyPr>
            <a:noAutofit/>
          </a:bodyPr>
          <a:lstStyle/>
          <a:p>
            <a:r>
              <a:rPr lang="en-US" b="1" dirty="0">
                <a:solidFill>
                  <a:srgbClr val="0070C0"/>
                </a:solidFill>
                <a:latin typeface="+mn-lt"/>
              </a:rPr>
              <a:t>TAHAPAN</a:t>
            </a:r>
            <a:br>
              <a:rPr lang="en-US" b="1" dirty="0">
                <a:solidFill>
                  <a:srgbClr val="0070C0"/>
                </a:solidFill>
                <a:latin typeface="+mn-lt"/>
              </a:rPr>
            </a:br>
            <a:r>
              <a:rPr lang="en-US" b="1" dirty="0">
                <a:solidFill>
                  <a:srgbClr val="0070C0"/>
                </a:solidFill>
                <a:latin typeface="+mn-lt"/>
              </a:rPr>
              <a:t>PENGUSULAN PROPOSAL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509" y="681037"/>
            <a:ext cx="6007564" cy="6127750"/>
          </a:xfrm>
          <a:prstGeom prst="rect">
            <a:avLst/>
          </a:prstGeom>
          <a:noFill/>
          <a:ln>
            <a:noFill/>
          </a:ln>
        </p:spPr>
      </p:pic>
    </p:spTree>
    <p:extLst>
      <p:ext uri="{BB962C8B-B14F-4D97-AF65-F5344CB8AC3E}">
        <p14:creationId xmlns:p14="http://schemas.microsoft.com/office/powerpoint/2010/main" val="1102626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latin typeface="+mn-lt"/>
              </a:rPr>
              <a:t>KETENTUAN UMUM </a:t>
            </a:r>
            <a:r>
              <a:rPr lang="en-US" b="1" dirty="0" smtClean="0">
                <a:solidFill>
                  <a:srgbClr val="002060"/>
                </a:solidFill>
                <a:latin typeface="+mn-lt"/>
              </a:rPr>
              <a:t>PENGUSUL – (p. 18)</a:t>
            </a:r>
            <a:endParaRPr lang="en-US" b="1" dirty="0">
              <a:solidFill>
                <a:srgbClr val="002060"/>
              </a:solidFill>
              <a:latin typeface="+mn-lt"/>
            </a:endParaRPr>
          </a:p>
        </p:txBody>
      </p:sp>
      <p:sp>
        <p:nvSpPr>
          <p:cNvPr id="3" name="Content Placeholder 2"/>
          <p:cNvSpPr>
            <a:spLocks noGrp="1"/>
          </p:cNvSpPr>
          <p:nvPr>
            <p:ph idx="1"/>
          </p:nvPr>
        </p:nvSpPr>
        <p:spPr>
          <a:xfrm>
            <a:off x="752475" y="1196391"/>
            <a:ext cx="10515600" cy="4675772"/>
          </a:xfrm>
        </p:spPr>
        <p:txBody>
          <a:bodyPr>
            <a:noAutofit/>
          </a:bodyPr>
          <a:lstStyle/>
          <a:p>
            <a:pPr marL="342900" marR="0" lvl="0" indent="-342900" algn="just">
              <a:spcBef>
                <a:spcPts val="0"/>
              </a:spcBef>
              <a:spcAft>
                <a:spcPts val="0"/>
              </a:spcAft>
              <a:buFont typeface="+mj-lt"/>
              <a:buAutoNum type="alphaLcPeriod"/>
            </a:pPr>
            <a:r>
              <a:rPr lang="id-ID" sz="2000" dirty="0">
                <a:effectLst/>
                <a:ea typeface="Times New Roman" panose="02020603050405020304" pitchFamily="18" charset="0"/>
              </a:rPr>
              <a:t>Ketua pelaksana pengabdian adalah dosen tetap perguruan tinggi di bawah Kementerian Pendidikan, Kebudayaan, Riset, dan Teknologi yang mempunyai Nomor Induk Dosen Nasional (NIDN) atau Nomor Induk Dosen Khusus (NIDK) dan bukan sebagai Aparatur Sipil Negara (ASN) di Kementerian/Lembaga lain.</a:t>
            </a:r>
            <a:endParaRPr lang="en-US" sz="2000" dirty="0">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en-ID" sz="2000" dirty="0" err="1">
                <a:effectLst/>
                <a:ea typeface="Times New Roman" panose="02020603050405020304" pitchFamily="18" charset="0"/>
              </a:rPr>
              <a:t>Ketua</a:t>
            </a:r>
            <a:r>
              <a:rPr lang="en-ID" sz="2000" dirty="0">
                <a:effectLst/>
                <a:ea typeface="Times New Roman" panose="02020603050405020304" pitchFamily="18" charset="0"/>
              </a:rPr>
              <a:t> </a:t>
            </a:r>
            <a:r>
              <a:rPr lang="en-ID" sz="2000" dirty="0" err="1">
                <a:effectLst/>
                <a:ea typeface="Times New Roman" panose="02020603050405020304" pitchFamily="18" charset="0"/>
              </a:rPr>
              <a:t>pengusul</a:t>
            </a:r>
            <a:r>
              <a:rPr lang="en-ID" sz="2000" dirty="0">
                <a:effectLst/>
                <a:ea typeface="Times New Roman" panose="02020603050405020304" pitchFamily="18" charset="0"/>
              </a:rPr>
              <a:t> </a:t>
            </a:r>
            <a:r>
              <a:rPr lang="en-ID" sz="2000" dirty="0" err="1">
                <a:effectLst/>
                <a:ea typeface="Times New Roman" panose="02020603050405020304" pitchFamily="18" charset="0"/>
              </a:rPr>
              <a:t>pengabdian</a:t>
            </a:r>
            <a:r>
              <a:rPr lang="en-ID" sz="2000" dirty="0">
                <a:effectLst/>
                <a:ea typeface="Times New Roman" panose="02020603050405020304" pitchFamily="18" charset="0"/>
              </a:rPr>
              <a:t> </a:t>
            </a:r>
            <a:r>
              <a:rPr lang="en-ID" sz="2000" dirty="0" err="1">
                <a:effectLst/>
                <a:ea typeface="Times New Roman" panose="02020603050405020304" pitchFamily="18" charset="0"/>
              </a:rPr>
              <a:t>memiliki</a:t>
            </a:r>
            <a:r>
              <a:rPr lang="en-ID" sz="2000" dirty="0">
                <a:effectLst/>
                <a:ea typeface="Times New Roman" panose="02020603050405020304" pitchFamily="18" charset="0"/>
              </a:rPr>
              <a:t> </a:t>
            </a:r>
            <a:r>
              <a:rPr lang="en-ID" sz="2000" b="1" dirty="0">
                <a:solidFill>
                  <a:srgbClr val="FF0000"/>
                </a:solidFill>
                <a:effectLst/>
                <a:ea typeface="Times New Roman" panose="02020603050405020304" pitchFamily="18" charset="0"/>
              </a:rPr>
              <a:t>SINTA </a:t>
            </a:r>
            <a:r>
              <a:rPr lang="en-ID" sz="2000" b="1" i="1" dirty="0">
                <a:solidFill>
                  <a:srgbClr val="FF0000"/>
                </a:solidFill>
                <a:effectLst/>
                <a:ea typeface="Times New Roman" panose="02020603050405020304" pitchFamily="18" charset="0"/>
              </a:rPr>
              <a:t>Score</a:t>
            </a:r>
            <a:r>
              <a:rPr lang="en-ID" sz="2000" b="1" dirty="0">
                <a:solidFill>
                  <a:srgbClr val="FF0000"/>
                </a:solidFill>
                <a:effectLst/>
                <a:ea typeface="Times New Roman" panose="02020603050405020304" pitchFamily="18" charset="0"/>
              </a:rPr>
              <a:t> </a:t>
            </a:r>
            <a:r>
              <a:rPr lang="en-ID" sz="2000" b="1" i="1" dirty="0">
                <a:solidFill>
                  <a:srgbClr val="FF0000"/>
                </a:solidFill>
                <a:effectLst/>
                <a:ea typeface="Times New Roman" panose="02020603050405020304" pitchFamily="18" charset="0"/>
              </a:rPr>
              <a:t>Overall</a:t>
            </a:r>
            <a:r>
              <a:rPr lang="en-ID" sz="2000" b="1" dirty="0">
                <a:solidFill>
                  <a:srgbClr val="FF0000"/>
                </a:solidFill>
                <a:effectLst/>
                <a:ea typeface="Times New Roman" panose="02020603050405020304" pitchFamily="18" charset="0"/>
              </a:rPr>
              <a:t> minimal 50 </a:t>
            </a:r>
            <a:r>
              <a:rPr lang="en-ID" sz="2000" b="1" dirty="0" err="1">
                <a:solidFill>
                  <a:srgbClr val="FF0000"/>
                </a:solidFill>
                <a:effectLst/>
                <a:ea typeface="Times New Roman" panose="02020603050405020304" pitchFamily="18" charset="0"/>
              </a:rPr>
              <a:t>untuk</a:t>
            </a:r>
            <a:r>
              <a:rPr lang="en-ID" sz="2000" b="1" dirty="0">
                <a:solidFill>
                  <a:srgbClr val="FF0000"/>
                </a:solidFill>
                <a:effectLst/>
                <a:ea typeface="Times New Roman" panose="02020603050405020304" pitchFamily="18" charset="0"/>
              </a:rPr>
              <a:t> </a:t>
            </a:r>
            <a:r>
              <a:rPr lang="en-ID" sz="2000" b="1" dirty="0" err="1">
                <a:solidFill>
                  <a:srgbClr val="FF0000"/>
                </a:solidFill>
                <a:effectLst/>
                <a:ea typeface="Times New Roman" panose="02020603050405020304" pitchFamily="18" charset="0"/>
              </a:rPr>
              <a:t>bidang</a:t>
            </a:r>
            <a:r>
              <a:rPr lang="en-ID" sz="2000" b="1" dirty="0">
                <a:solidFill>
                  <a:srgbClr val="FF0000"/>
                </a:solidFill>
                <a:effectLst/>
                <a:ea typeface="Times New Roman" panose="02020603050405020304" pitchFamily="18" charset="0"/>
              </a:rPr>
              <a:t> </a:t>
            </a:r>
            <a:r>
              <a:rPr lang="en-ID" sz="2000" b="1" dirty="0" err="1">
                <a:solidFill>
                  <a:srgbClr val="FF0000"/>
                </a:solidFill>
                <a:effectLst/>
                <a:ea typeface="Times New Roman" panose="02020603050405020304" pitchFamily="18" charset="0"/>
              </a:rPr>
              <a:t>saintek</a:t>
            </a:r>
            <a:r>
              <a:rPr lang="en-ID" sz="2000" b="1" dirty="0">
                <a:solidFill>
                  <a:srgbClr val="FF0000"/>
                </a:solidFill>
                <a:effectLst/>
                <a:ea typeface="Times New Roman" panose="02020603050405020304" pitchFamily="18" charset="0"/>
              </a:rPr>
              <a:t> dan </a:t>
            </a:r>
            <a:r>
              <a:rPr lang="en-ID" sz="2000" b="1" dirty="0">
                <a:solidFill>
                  <a:srgbClr val="FF0000"/>
                </a:solidFill>
                <a:ea typeface="Times New Roman" panose="02020603050405020304" pitchFamily="18" charset="0"/>
              </a:rPr>
              <a:t>25</a:t>
            </a:r>
            <a:r>
              <a:rPr lang="en-ID" sz="2000" b="1" dirty="0">
                <a:solidFill>
                  <a:srgbClr val="FF0000"/>
                </a:solidFill>
                <a:effectLst/>
                <a:ea typeface="Times New Roman" panose="02020603050405020304" pitchFamily="18" charset="0"/>
              </a:rPr>
              <a:t> </a:t>
            </a:r>
            <a:r>
              <a:rPr lang="en-ID" sz="2000" b="1" dirty="0" err="1">
                <a:solidFill>
                  <a:srgbClr val="FF0000"/>
                </a:solidFill>
                <a:effectLst/>
                <a:ea typeface="Times New Roman" panose="02020603050405020304" pitchFamily="18" charset="0"/>
              </a:rPr>
              <a:t>untuk</a:t>
            </a:r>
            <a:r>
              <a:rPr lang="en-ID" sz="2000" b="1" dirty="0">
                <a:solidFill>
                  <a:srgbClr val="FF0000"/>
                </a:solidFill>
                <a:effectLst/>
                <a:ea typeface="Times New Roman" panose="02020603050405020304" pitchFamily="18" charset="0"/>
              </a:rPr>
              <a:t> </a:t>
            </a:r>
            <a:r>
              <a:rPr lang="en-ID" sz="2000" b="1" dirty="0" err="1">
                <a:solidFill>
                  <a:srgbClr val="FF0000"/>
                </a:solidFill>
                <a:effectLst/>
                <a:ea typeface="Times New Roman" panose="02020603050405020304" pitchFamily="18" charset="0"/>
              </a:rPr>
              <a:t>bidang</a:t>
            </a:r>
            <a:r>
              <a:rPr lang="en-ID" sz="2000" b="1" dirty="0">
                <a:solidFill>
                  <a:srgbClr val="FF0000"/>
                </a:solidFill>
                <a:effectLst/>
                <a:ea typeface="Times New Roman" panose="02020603050405020304" pitchFamily="18" charset="0"/>
              </a:rPr>
              <a:t> </a:t>
            </a:r>
            <a:r>
              <a:rPr lang="en-ID" sz="2000" b="1" dirty="0" err="1">
                <a:solidFill>
                  <a:srgbClr val="FF0000"/>
                </a:solidFill>
                <a:effectLst/>
                <a:ea typeface="Times New Roman" panose="02020603050405020304" pitchFamily="18" charset="0"/>
              </a:rPr>
              <a:t>soshum</a:t>
            </a:r>
            <a:r>
              <a:rPr lang="en-ID" sz="2000" b="1" dirty="0">
                <a:solidFill>
                  <a:srgbClr val="FF0000"/>
                </a:solidFill>
                <a:effectLst/>
                <a:ea typeface="Times New Roman" panose="02020603050405020304" pitchFamily="18" charset="0"/>
              </a:rPr>
              <a:t> dan </a:t>
            </a:r>
            <a:r>
              <a:rPr lang="en-ID" sz="2000" b="1" dirty="0" err="1">
                <a:solidFill>
                  <a:srgbClr val="FF0000"/>
                </a:solidFill>
                <a:effectLst/>
                <a:ea typeface="Times New Roman" panose="02020603050405020304" pitchFamily="18" charset="0"/>
              </a:rPr>
              <a:t>seni</a:t>
            </a:r>
            <a:r>
              <a:rPr lang="en-ID" sz="2000" b="1" dirty="0">
                <a:solidFill>
                  <a:srgbClr val="FF0000"/>
                </a:solidFill>
                <a:effectLst/>
                <a:ea typeface="Times New Roman" panose="02020603050405020304" pitchFamily="18" charset="0"/>
              </a:rPr>
              <a:t> </a:t>
            </a:r>
            <a:endParaRPr lang="en-US" sz="2000" b="1" dirty="0">
              <a:solidFill>
                <a:srgbClr val="FF0000"/>
              </a:solidFill>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id-ID" sz="2000" dirty="0">
                <a:effectLst/>
                <a:ea typeface="Times New Roman" panose="02020603050405020304" pitchFamily="18" charset="0"/>
              </a:rPr>
              <a:t>Anggota pelaksana pengabdian adalah dosen yang mempunyai NIDN atau NIDK, mahasiswa yang memiliki Nomor Induk Mahasiswa (NIM) </a:t>
            </a:r>
            <a:endParaRPr lang="en-US" sz="2000" dirty="0">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id-ID" sz="2000" dirty="0">
                <a:effectLst/>
                <a:ea typeface="Times New Roman" panose="02020603050405020304" pitchFamily="18" charset="0"/>
              </a:rPr>
              <a:t>Usulan dilakukan melalui BIMA (</a:t>
            </a:r>
            <a:r>
              <a:rPr lang="id-ID" sz="2000" b="1" dirty="0">
                <a:solidFill>
                  <a:srgbClr val="FF0000"/>
                </a:solidFill>
                <a:effectLst/>
                <a:ea typeface="Times New Roman" panose="02020603050405020304" pitchFamily="18" charset="0"/>
              </a:rPr>
              <a:t>https://bima.kemdikbud.go.id/) </a:t>
            </a:r>
            <a:r>
              <a:rPr lang="id-ID" sz="2000" dirty="0">
                <a:effectLst/>
                <a:ea typeface="Times New Roman" panose="02020603050405020304" pitchFamily="18" charset="0"/>
              </a:rPr>
              <a:t>dan harus mendapatkan persetujuan dari Pimpinan Lembaga Penelitian dan Pengabdian kepada Masyarakat (LPPM), Lembaga Penelitian, Lembaga Pengabdian kepada Masyarakat atau sebutan lain yang sejenis tempat dosen tersebut bertugas sebagai dosen tetap.</a:t>
            </a:r>
            <a:endParaRPr lang="en-US" sz="2000" dirty="0">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id-ID" sz="2000" dirty="0">
                <a:effectLst/>
                <a:ea typeface="Times New Roman" panose="02020603050405020304" pitchFamily="18" charset="0"/>
              </a:rPr>
              <a:t>Setiap dosen dapat mengusulkan satu usulan program pengabdian kepada masyarakat sebagai ketua.</a:t>
            </a:r>
            <a:endParaRPr lang="en-US" sz="2000" dirty="0">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id-ID" sz="2000" dirty="0">
                <a:effectLst/>
                <a:ea typeface="Times New Roman" panose="02020603050405020304" pitchFamily="18" charset="0"/>
              </a:rPr>
              <a:t>Setiap dosen dapat menjadi anggota pada dua program pengabdian kepada masyarakat lain, termasuk pada program pengabdian kepada masyarakat berjalan.</a:t>
            </a:r>
            <a:endParaRPr lang="en-US" sz="2000" dirty="0">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id-ID" sz="2000" dirty="0">
                <a:effectLst/>
                <a:ea typeface="Times New Roman" panose="02020603050405020304" pitchFamily="18" charset="0"/>
              </a:rPr>
              <a:t>Setiap dosen dapat mengusulkan dua usulan pengabdian kepada masyarakat (satu usulan sebagai ketua dan satu usulan sebagai anggota atau dua usulan sebagai anggota</a:t>
            </a:r>
            <a:r>
              <a:rPr lang="id-ID" sz="2000" dirty="0" smtClean="0">
                <a:effectLst/>
                <a:ea typeface="Times New Roman" panose="02020603050405020304" pitchFamily="18" charset="0"/>
              </a:rPr>
              <a:t>).</a:t>
            </a:r>
            <a:endParaRPr lang="en-US" sz="2000" dirty="0" smtClean="0">
              <a:effectLst/>
              <a:ea typeface="Times New Roman" panose="02020603050405020304" pitchFamily="18" charset="0"/>
            </a:endParaRPr>
          </a:p>
          <a:p>
            <a:pPr marL="342900" marR="0" lvl="0" indent="-342900" algn="just">
              <a:spcBef>
                <a:spcPts val="0"/>
              </a:spcBef>
              <a:spcAft>
                <a:spcPts val="0"/>
              </a:spcAft>
              <a:buFont typeface="+mj-lt"/>
              <a:buAutoNum type="alphaLcPeriod"/>
            </a:pPr>
            <a:r>
              <a:rPr lang="en-US" sz="2800" dirty="0" smtClean="0">
                <a:ea typeface="Times New Roman" panose="02020603050405020304" pitchFamily="18" charset="0"/>
              </a:rPr>
              <a:t>…………. </a:t>
            </a:r>
            <a:endParaRPr lang="en-US" sz="2800" dirty="0">
              <a:effectLst/>
              <a:ea typeface="Times New Roman" panose="02020603050405020304" pitchFamily="18" charset="0"/>
            </a:endParaRPr>
          </a:p>
          <a:p>
            <a:endParaRPr lang="en-US" sz="2000" dirty="0"/>
          </a:p>
        </p:txBody>
      </p:sp>
    </p:spTree>
    <p:extLst>
      <p:ext uri="{BB962C8B-B14F-4D97-AF65-F5344CB8AC3E}">
        <p14:creationId xmlns:p14="http://schemas.microsoft.com/office/powerpoint/2010/main" val="700732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786402" y="456440"/>
            <a:ext cx="9222349" cy="763600"/>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kern="1200">
                <a:solidFill>
                  <a:schemeClr val="tx1"/>
                </a:solidFill>
                <a:latin typeface="Adobe Heiti Std R" pitchFamily="34" charset="-128"/>
                <a:ea typeface="Adobe Heiti Std R" pitchFamily="34" charset="-128"/>
                <a:cs typeface="+mj-cs"/>
              </a:defRPr>
            </a:lvl1pPr>
          </a:lstStyle>
          <a:p>
            <a:r>
              <a:rPr lang="en-US" altLang="en-US" sz="3200" b="1" dirty="0" smtClean="0">
                <a:ea typeface="Arial" panose="020B0604020202020204" pitchFamily="34" charset="0"/>
                <a:cs typeface="Arial" panose="020B0604020202020204" pitchFamily="34" charset="0"/>
              </a:rPr>
              <a:t>KETENTUAN PENGGUNAAN </a:t>
            </a:r>
            <a:r>
              <a:rPr lang="id-ID" altLang="en-US" sz="3200" b="1" dirty="0" smtClean="0">
                <a:ea typeface="Arial" panose="020B0604020202020204" pitchFamily="34" charset="0"/>
                <a:cs typeface="Arial" panose="020B0604020202020204" pitchFamily="34" charset="0"/>
              </a:rPr>
              <a:t>ANGGARAN </a:t>
            </a:r>
            <a:r>
              <a:rPr lang="en-US" altLang="en-US" sz="3200" b="1" dirty="0" smtClean="0">
                <a:ea typeface="Arial" panose="020B0604020202020204" pitchFamily="34" charset="0"/>
                <a:cs typeface="Arial" panose="020B0604020202020204" pitchFamily="34" charset="0"/>
              </a:rPr>
              <a:t>– (p. 19-20)</a:t>
            </a:r>
            <a:endParaRPr lang="en-US" sz="3200" dirty="0"/>
          </a:p>
        </p:txBody>
      </p:sp>
      <p:sp>
        <p:nvSpPr>
          <p:cNvPr id="5" name="Text Placeholder 2"/>
          <p:cNvSpPr txBox="1"/>
          <p:nvPr/>
        </p:nvSpPr>
        <p:spPr>
          <a:xfrm>
            <a:off x="605818" y="1348199"/>
            <a:ext cx="10772775" cy="4817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Heiti Std R" pitchFamily="34" charset="-128"/>
                <a:ea typeface="Adobe Heiti Std R"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altLang="en-US" sz="2000" dirty="0" err="1">
                <a:latin typeface="Oswald"/>
              </a:rPr>
              <a:t>Pengusul</a:t>
            </a:r>
            <a:r>
              <a:rPr lang="en-US" altLang="en-US" sz="2000" dirty="0">
                <a:latin typeface="Oswald"/>
              </a:rPr>
              <a:t> </a:t>
            </a:r>
            <a:r>
              <a:rPr lang="en-US" altLang="en-US" sz="2000" dirty="0" err="1">
                <a:latin typeface="Oswald"/>
              </a:rPr>
              <a:t>diwajibkan</a:t>
            </a:r>
            <a:r>
              <a:rPr lang="en-US" altLang="en-US" sz="2000" dirty="0">
                <a:latin typeface="Oswald"/>
              </a:rPr>
              <a:t> </a:t>
            </a:r>
            <a:r>
              <a:rPr lang="en-US" altLang="en-US" sz="2000" dirty="0" err="1">
                <a:latin typeface="Oswald"/>
              </a:rPr>
              <a:t>membuat</a:t>
            </a:r>
            <a:r>
              <a:rPr lang="en-US" altLang="en-US" sz="2000" dirty="0">
                <a:latin typeface="Oswald"/>
              </a:rPr>
              <a:t> </a:t>
            </a:r>
            <a:r>
              <a:rPr lang="en-US" altLang="en-US" sz="2000" dirty="0" err="1">
                <a:latin typeface="Oswald"/>
              </a:rPr>
              <a:t>rencana</a:t>
            </a:r>
            <a:r>
              <a:rPr lang="en-US" altLang="en-US" sz="2000" dirty="0">
                <a:latin typeface="Oswald"/>
              </a:rPr>
              <a:t> </a:t>
            </a:r>
            <a:r>
              <a:rPr lang="en-US" altLang="en-US" sz="2000" dirty="0" err="1">
                <a:latin typeface="Oswald"/>
              </a:rPr>
              <a:t>anggaran</a:t>
            </a:r>
            <a:r>
              <a:rPr lang="en-US" altLang="en-US" sz="2000" dirty="0">
                <a:latin typeface="Oswald"/>
              </a:rPr>
              <a:t> </a:t>
            </a:r>
            <a:r>
              <a:rPr lang="en-US" altLang="en-US" sz="2000" dirty="0" err="1">
                <a:latin typeface="Oswald"/>
              </a:rPr>
              <a:t>biaya</a:t>
            </a:r>
            <a:r>
              <a:rPr lang="en-US" altLang="en-US" sz="2000" dirty="0">
                <a:latin typeface="Oswald"/>
              </a:rPr>
              <a:t> (RAB) pengabdian </a:t>
            </a:r>
            <a:r>
              <a:rPr lang="en-US" altLang="en-US" sz="2000" dirty="0" err="1">
                <a:latin typeface="Oswald"/>
              </a:rPr>
              <a:t>kepada</a:t>
            </a:r>
            <a:r>
              <a:rPr lang="en-US" altLang="en-US" sz="2000" dirty="0">
                <a:latin typeface="Oswald"/>
              </a:rPr>
              <a:t> </a:t>
            </a:r>
            <a:r>
              <a:rPr lang="en-US" altLang="en-US" sz="2000" dirty="0" err="1">
                <a:latin typeface="Oswald"/>
              </a:rPr>
              <a:t>masyarakat</a:t>
            </a:r>
            <a:r>
              <a:rPr lang="en-US" altLang="en-US" sz="2000" dirty="0">
                <a:latin typeface="Oswald"/>
              </a:rPr>
              <a:t> </a:t>
            </a:r>
            <a:r>
              <a:rPr lang="en-US" altLang="en-US" sz="2000" dirty="0" err="1">
                <a:latin typeface="Oswald"/>
              </a:rPr>
              <a:t>dengan</a:t>
            </a:r>
            <a:r>
              <a:rPr lang="en-US" altLang="en-US" sz="2000" dirty="0">
                <a:latin typeface="Oswald"/>
              </a:rPr>
              <a:t> </a:t>
            </a:r>
            <a:r>
              <a:rPr lang="en-US" altLang="en-US" sz="2000" b="1" dirty="0" err="1">
                <a:latin typeface="Oswald"/>
              </a:rPr>
              <a:t>mengacu</a:t>
            </a:r>
            <a:r>
              <a:rPr lang="en-US" altLang="en-US" sz="2000" b="1" dirty="0">
                <a:latin typeface="Oswald"/>
              </a:rPr>
              <a:t> </a:t>
            </a:r>
            <a:r>
              <a:rPr lang="en-US" altLang="en-US" sz="2000" b="1" dirty="0" err="1">
                <a:latin typeface="Oswald"/>
              </a:rPr>
              <a:t>pada</a:t>
            </a:r>
            <a:r>
              <a:rPr lang="en-US" altLang="en-US" sz="2000" b="1" dirty="0">
                <a:latin typeface="Oswald"/>
              </a:rPr>
              <a:t> </a:t>
            </a:r>
            <a:r>
              <a:rPr lang="en-US" altLang="en-US" sz="2000" b="1" dirty="0" err="1" smtClean="0">
                <a:latin typeface="Oswald"/>
              </a:rPr>
              <a:t>Peraturan</a:t>
            </a:r>
            <a:r>
              <a:rPr lang="en-US" altLang="en-US" sz="2000" b="1" dirty="0" smtClean="0">
                <a:latin typeface="Oswald"/>
              </a:rPr>
              <a:t> </a:t>
            </a:r>
            <a:r>
              <a:rPr lang="en-US" altLang="en-US" sz="2000" b="1" dirty="0" err="1" smtClean="0">
                <a:latin typeface="Oswald"/>
              </a:rPr>
              <a:t>Menteri</a:t>
            </a:r>
            <a:r>
              <a:rPr lang="en-US" altLang="en-US" sz="2000" b="1" dirty="0" smtClean="0">
                <a:latin typeface="Oswald"/>
              </a:rPr>
              <a:t> </a:t>
            </a:r>
            <a:r>
              <a:rPr lang="en-US" altLang="en-US" sz="2000" b="1" dirty="0" err="1" smtClean="0">
                <a:latin typeface="Oswald"/>
              </a:rPr>
              <a:t>Keuangan</a:t>
            </a:r>
            <a:r>
              <a:rPr lang="en-US" altLang="en-US" sz="2000" b="1" dirty="0" smtClean="0">
                <a:latin typeface="Oswald"/>
              </a:rPr>
              <a:t> (PMK) </a:t>
            </a:r>
            <a:r>
              <a:rPr lang="en-US" altLang="en-US" sz="2000" b="1" dirty="0" err="1" smtClean="0">
                <a:latin typeface="Oswald"/>
              </a:rPr>
              <a:t>ttg</a:t>
            </a:r>
            <a:r>
              <a:rPr lang="en-US" altLang="en-US" sz="2000" b="1" dirty="0" smtClean="0">
                <a:latin typeface="Oswald"/>
              </a:rPr>
              <a:t> </a:t>
            </a:r>
            <a:r>
              <a:rPr lang="en-US" altLang="en-US" sz="2000" b="1" dirty="0" err="1" smtClean="0">
                <a:latin typeface="Oswald"/>
              </a:rPr>
              <a:t>Standar</a:t>
            </a:r>
            <a:r>
              <a:rPr lang="en-US" altLang="en-US" sz="2000" b="1" dirty="0" smtClean="0">
                <a:latin typeface="Oswald"/>
              </a:rPr>
              <a:t> </a:t>
            </a:r>
            <a:r>
              <a:rPr lang="en-US" altLang="en-US" sz="2000" b="1" dirty="0" err="1" smtClean="0">
                <a:latin typeface="Oswald"/>
              </a:rPr>
              <a:t>Biaya</a:t>
            </a:r>
            <a:r>
              <a:rPr lang="en-US" altLang="en-US" sz="2000" b="1" dirty="0" smtClean="0">
                <a:latin typeface="Oswald"/>
              </a:rPr>
              <a:t> </a:t>
            </a:r>
            <a:r>
              <a:rPr lang="en-US" altLang="en-US" sz="2000" b="1" dirty="0" err="1" smtClean="0">
                <a:latin typeface="Oswald"/>
              </a:rPr>
              <a:t>Masukan</a:t>
            </a:r>
            <a:r>
              <a:rPr lang="en-US" altLang="en-US" sz="2000" b="1" dirty="0" smtClean="0">
                <a:latin typeface="Oswald"/>
              </a:rPr>
              <a:t> (SBM) </a:t>
            </a:r>
            <a:r>
              <a:rPr lang="en-US" altLang="en-US" sz="2000" b="1" dirty="0" err="1" smtClean="0">
                <a:latin typeface="Oswald"/>
              </a:rPr>
              <a:t>tahun</a:t>
            </a:r>
            <a:r>
              <a:rPr lang="en-US" altLang="en-US" sz="2000" b="1" dirty="0" smtClean="0">
                <a:latin typeface="Oswald"/>
              </a:rPr>
              <a:t> </a:t>
            </a:r>
            <a:r>
              <a:rPr lang="en-US" altLang="en-US" sz="2000" b="1" dirty="0" err="1" smtClean="0">
                <a:latin typeface="Oswald"/>
              </a:rPr>
              <a:t>anggaran</a:t>
            </a:r>
            <a:r>
              <a:rPr lang="en-US" altLang="en-US" sz="2000" b="1" dirty="0" smtClean="0">
                <a:latin typeface="Oswald"/>
              </a:rPr>
              <a:t> </a:t>
            </a:r>
            <a:r>
              <a:rPr lang="en-US" altLang="en-US" sz="2000" b="1" dirty="0" err="1" smtClean="0">
                <a:latin typeface="Oswald"/>
              </a:rPr>
              <a:t>yg</a:t>
            </a:r>
            <a:r>
              <a:rPr lang="en-US" altLang="en-US" sz="2000" b="1" dirty="0" smtClean="0">
                <a:latin typeface="Oswald"/>
              </a:rPr>
              <a:t> </a:t>
            </a:r>
            <a:r>
              <a:rPr lang="en-US" altLang="en-US" sz="2000" b="1" dirty="0" err="1" smtClean="0">
                <a:latin typeface="Oswald"/>
              </a:rPr>
              <a:t>berlaku</a:t>
            </a:r>
            <a:r>
              <a:rPr lang="en-US" altLang="en-US" sz="2000" b="1" dirty="0" smtClean="0">
                <a:latin typeface="Oswald"/>
              </a:rPr>
              <a:t>. </a:t>
            </a:r>
            <a:endParaRPr lang="en-US" altLang="en-US" sz="2000" b="1" dirty="0">
              <a:latin typeface="Oswald"/>
            </a:endParaRPr>
          </a:p>
          <a:p>
            <a:pPr>
              <a:lnSpc>
                <a:spcPct val="100000"/>
              </a:lnSpc>
              <a:spcBef>
                <a:spcPts val="0"/>
              </a:spcBef>
              <a:buFont typeface="Wingdings" panose="05000000000000000000" pitchFamily="2" charset="2"/>
              <a:buChar char="§"/>
            </a:pPr>
            <a:r>
              <a:rPr lang="en-US" altLang="en-US" sz="2000" dirty="0" err="1" smtClean="0">
                <a:latin typeface="Oswald"/>
              </a:rPr>
              <a:t>Ketentuan</a:t>
            </a:r>
            <a:r>
              <a:rPr lang="en-US" altLang="en-US" sz="2000" dirty="0" smtClean="0">
                <a:latin typeface="Oswald"/>
              </a:rPr>
              <a:t> </a:t>
            </a:r>
            <a:r>
              <a:rPr lang="en-US" altLang="en-US" sz="2000" dirty="0" err="1" smtClean="0">
                <a:latin typeface="Oswald"/>
              </a:rPr>
              <a:t>Anggaran</a:t>
            </a:r>
            <a:r>
              <a:rPr lang="en-US" altLang="en-US" sz="2000" dirty="0" smtClean="0">
                <a:latin typeface="Oswald"/>
              </a:rPr>
              <a:t>:</a:t>
            </a:r>
            <a:endParaRPr lang="en-US" altLang="en-US" sz="2000" dirty="0">
              <a:latin typeface="Oswald"/>
            </a:endParaRPr>
          </a:p>
          <a:p>
            <a:pPr marL="457200" indent="-457200">
              <a:lnSpc>
                <a:spcPct val="100000"/>
              </a:lnSpc>
              <a:spcBef>
                <a:spcPts val="0"/>
              </a:spcBef>
              <a:buFont typeface="+mj-lt"/>
              <a:buAutoNum type="arabicParenR"/>
            </a:pPr>
            <a:r>
              <a:rPr lang="en-US" altLang="en-US" sz="2000" dirty="0" err="1" smtClean="0">
                <a:latin typeface="Oswald"/>
              </a:rPr>
              <a:t>Komponen</a:t>
            </a:r>
            <a:r>
              <a:rPr lang="en-US" altLang="en-US" sz="2000" dirty="0" smtClean="0">
                <a:latin typeface="Oswald"/>
              </a:rPr>
              <a:t> </a:t>
            </a:r>
            <a:r>
              <a:rPr lang="en-US" altLang="en-US" sz="2000" dirty="0" err="1" smtClean="0">
                <a:latin typeface="Oswald"/>
              </a:rPr>
              <a:t>Biaya</a:t>
            </a:r>
            <a:r>
              <a:rPr lang="en-US" altLang="en-US" sz="2000" dirty="0" smtClean="0">
                <a:latin typeface="Oswald"/>
              </a:rPr>
              <a:t> Honorarium (</a:t>
            </a:r>
            <a:r>
              <a:rPr lang="en-US" altLang="en-US" sz="2000" dirty="0" err="1" smtClean="0">
                <a:latin typeface="Oswald"/>
              </a:rPr>
              <a:t>maksimal</a:t>
            </a:r>
            <a:r>
              <a:rPr lang="en-US" altLang="en-US" sz="2000" dirty="0" smtClean="0">
                <a:latin typeface="Oswald"/>
              </a:rPr>
              <a:t> 15% </a:t>
            </a:r>
            <a:r>
              <a:rPr lang="en-US" altLang="en-US" sz="2000" dirty="0" err="1" smtClean="0">
                <a:latin typeface="Oswald"/>
              </a:rPr>
              <a:t>dari</a:t>
            </a:r>
            <a:r>
              <a:rPr lang="en-US" altLang="en-US" sz="2000" dirty="0" smtClean="0">
                <a:latin typeface="Oswald"/>
              </a:rPr>
              <a:t> total dana </a:t>
            </a:r>
            <a:r>
              <a:rPr lang="en-US" altLang="en-US" sz="2000" dirty="0" err="1" smtClean="0">
                <a:latin typeface="Oswald"/>
              </a:rPr>
              <a:t>usulan</a:t>
            </a:r>
            <a:r>
              <a:rPr lang="en-US" altLang="en-US" sz="2000" dirty="0" smtClean="0">
                <a:latin typeface="Oswald"/>
              </a:rPr>
              <a:t>)</a:t>
            </a:r>
          </a:p>
          <a:p>
            <a:pPr marL="457200" indent="-457200">
              <a:lnSpc>
                <a:spcPct val="100000"/>
              </a:lnSpc>
              <a:spcBef>
                <a:spcPts val="0"/>
              </a:spcBef>
              <a:buFont typeface="+mj-lt"/>
              <a:buAutoNum type="arabicParenR"/>
            </a:pPr>
            <a:r>
              <a:rPr lang="en-US" altLang="en-US" sz="2000" dirty="0" err="1">
                <a:latin typeface="Oswald"/>
              </a:rPr>
              <a:t>Komponen</a:t>
            </a:r>
            <a:r>
              <a:rPr lang="en-US" altLang="en-US" sz="2000" dirty="0">
                <a:latin typeface="Oswald"/>
              </a:rPr>
              <a:t> </a:t>
            </a:r>
            <a:r>
              <a:rPr lang="en-US" altLang="en-US" sz="2000" dirty="0" err="1">
                <a:latin typeface="Oswald"/>
              </a:rPr>
              <a:t>Biaya</a:t>
            </a:r>
            <a:r>
              <a:rPr lang="en-US" altLang="en-US" sz="2000" dirty="0">
                <a:latin typeface="Oswald"/>
              </a:rPr>
              <a:t> </a:t>
            </a:r>
            <a:r>
              <a:rPr lang="en-US" altLang="en-US" sz="2000" dirty="0" err="1" smtClean="0">
                <a:latin typeface="Oswald"/>
              </a:rPr>
              <a:t>Teknologi</a:t>
            </a:r>
            <a:r>
              <a:rPr lang="en-US" altLang="en-US" sz="2000" dirty="0" smtClean="0">
                <a:latin typeface="Oswald"/>
              </a:rPr>
              <a:t> </a:t>
            </a:r>
            <a:r>
              <a:rPr lang="en-US" altLang="en-US" sz="2000" dirty="0" err="1" smtClean="0">
                <a:latin typeface="Oswald"/>
              </a:rPr>
              <a:t>dan</a:t>
            </a:r>
            <a:r>
              <a:rPr lang="en-US" altLang="en-US" sz="2000" dirty="0" smtClean="0">
                <a:latin typeface="Oswald"/>
              </a:rPr>
              <a:t> </a:t>
            </a:r>
            <a:r>
              <a:rPr lang="en-US" altLang="en-US" sz="2000" dirty="0" err="1" smtClean="0">
                <a:latin typeface="Oswald"/>
              </a:rPr>
              <a:t>Inovasi</a:t>
            </a:r>
            <a:r>
              <a:rPr lang="en-US" altLang="en-US" sz="2000" dirty="0" smtClean="0">
                <a:latin typeface="Oswald"/>
              </a:rPr>
              <a:t> </a:t>
            </a:r>
            <a:r>
              <a:rPr lang="en-US" altLang="en-US" sz="2000" dirty="0">
                <a:latin typeface="Oswald"/>
              </a:rPr>
              <a:t>(</a:t>
            </a:r>
            <a:r>
              <a:rPr lang="en-US" altLang="en-US" sz="2000" dirty="0" smtClean="0">
                <a:latin typeface="Oswald"/>
              </a:rPr>
              <a:t>minimal 40% </a:t>
            </a:r>
            <a:r>
              <a:rPr lang="en-US" altLang="en-US" sz="2000" dirty="0" err="1">
                <a:latin typeface="Oswald"/>
              </a:rPr>
              <a:t>dari</a:t>
            </a:r>
            <a:r>
              <a:rPr lang="en-US" altLang="en-US" sz="2000" dirty="0">
                <a:latin typeface="Oswald"/>
              </a:rPr>
              <a:t> total dana </a:t>
            </a:r>
            <a:r>
              <a:rPr lang="en-US" altLang="en-US" sz="2000" dirty="0" err="1">
                <a:latin typeface="Oswald"/>
              </a:rPr>
              <a:t>usulan</a:t>
            </a:r>
            <a:r>
              <a:rPr lang="en-US" altLang="en-US" sz="2000" dirty="0" smtClean="0">
                <a:latin typeface="Oswald"/>
              </a:rPr>
              <a:t>) </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alat</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dan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bahan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yg</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diserahkan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ke</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mitra</a:t>
            </a:r>
            <a:r>
              <a:rPr lang="en-US" altLang="en-US" sz="2000" dirty="0" smtClean="0">
                <a:latin typeface="Oswald"/>
                <a:sym typeface="Wingdings" panose="05000000000000000000" pitchFamily="2" charset="2"/>
              </a:rPr>
              <a:t>.</a:t>
            </a:r>
          </a:p>
          <a:p>
            <a:pPr marL="457200" indent="-457200">
              <a:lnSpc>
                <a:spcPct val="100000"/>
              </a:lnSpc>
              <a:spcBef>
                <a:spcPts val="0"/>
              </a:spcBef>
              <a:buFont typeface="+mj-lt"/>
              <a:buAutoNum type="arabicParenR"/>
            </a:pPr>
            <a:r>
              <a:rPr lang="en-US" altLang="en-US" sz="2000" dirty="0" err="1">
                <a:latin typeface="Oswald"/>
              </a:rPr>
              <a:t>Komponen</a:t>
            </a:r>
            <a:r>
              <a:rPr lang="en-US" altLang="en-US" sz="2000" dirty="0">
                <a:latin typeface="Oswald"/>
              </a:rPr>
              <a:t> </a:t>
            </a:r>
            <a:r>
              <a:rPr lang="en-US" altLang="en-US" sz="2000" dirty="0" err="1">
                <a:latin typeface="Oswald"/>
              </a:rPr>
              <a:t>Biaya</a:t>
            </a:r>
            <a:r>
              <a:rPr lang="en-US" altLang="en-US" sz="2000" dirty="0">
                <a:latin typeface="Oswald"/>
              </a:rPr>
              <a:t> </a:t>
            </a:r>
            <a:r>
              <a:rPr lang="en-US" altLang="en-US" sz="2000" dirty="0" err="1" smtClean="0">
                <a:latin typeface="Oswald"/>
              </a:rPr>
              <a:t>Pelatihan</a:t>
            </a:r>
            <a:r>
              <a:rPr lang="en-US" altLang="en-US" sz="2000" dirty="0" smtClean="0">
                <a:latin typeface="Oswald"/>
              </a:rPr>
              <a:t> (</a:t>
            </a:r>
            <a:r>
              <a:rPr lang="en-US" altLang="en-US" sz="2000" dirty="0" err="1" smtClean="0">
                <a:latin typeface="Oswald"/>
              </a:rPr>
              <a:t>maksimal</a:t>
            </a:r>
            <a:r>
              <a:rPr lang="en-US" altLang="en-US" sz="2000" dirty="0" smtClean="0">
                <a:latin typeface="Oswald"/>
              </a:rPr>
              <a:t> 25</a:t>
            </a:r>
            <a:r>
              <a:rPr lang="en-US" altLang="en-US" sz="2000" dirty="0">
                <a:latin typeface="Oswald"/>
              </a:rPr>
              <a:t>% </a:t>
            </a:r>
            <a:r>
              <a:rPr lang="en-US" altLang="en-US" sz="2000" dirty="0" err="1">
                <a:latin typeface="Oswald"/>
              </a:rPr>
              <a:t>dari</a:t>
            </a:r>
            <a:r>
              <a:rPr lang="en-US" altLang="en-US" sz="2000" dirty="0">
                <a:latin typeface="Oswald"/>
              </a:rPr>
              <a:t> total dana </a:t>
            </a:r>
            <a:r>
              <a:rPr lang="en-US" altLang="en-US" sz="2000" dirty="0" err="1">
                <a:latin typeface="Oswald"/>
              </a:rPr>
              <a:t>usulan</a:t>
            </a:r>
            <a:r>
              <a:rPr lang="en-US" altLang="en-US" sz="2000" dirty="0" smtClean="0">
                <a:latin typeface="Oswald"/>
              </a:rPr>
              <a:t>) </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penyelenggaraan</a:t>
            </a:r>
            <a:r>
              <a:rPr lang="en-US" altLang="en-US" sz="2000" dirty="0" smtClean="0">
                <a:latin typeface="Oswald"/>
                <a:sym typeface="Wingdings" panose="05000000000000000000" pitchFamily="2" charset="2"/>
              </a:rPr>
              <a:t> workshop, </a:t>
            </a:r>
            <a:r>
              <a:rPr lang="en-US" altLang="en-US" sz="2000" dirty="0" err="1" smtClean="0">
                <a:latin typeface="Oswald"/>
                <a:sym typeface="Wingdings" panose="05000000000000000000" pitchFamily="2" charset="2"/>
              </a:rPr>
              <a:t>lokakarya</a:t>
            </a:r>
            <a:r>
              <a:rPr lang="en-US" altLang="en-US" sz="2000" dirty="0" smtClean="0">
                <a:latin typeface="Oswald"/>
                <a:sym typeface="Wingdings" panose="05000000000000000000" pitchFamily="2" charset="2"/>
              </a:rPr>
              <a:t>, FGD, </a:t>
            </a:r>
            <a:r>
              <a:rPr lang="en-US" altLang="en-US" sz="2000" dirty="0" err="1" smtClean="0">
                <a:latin typeface="Oswald"/>
                <a:sym typeface="Wingdings" panose="05000000000000000000" pitchFamily="2" charset="2"/>
              </a:rPr>
              <a:t>pelatihan</a:t>
            </a:r>
            <a:r>
              <a:rPr lang="en-US" altLang="en-US" sz="2000" dirty="0" smtClean="0">
                <a:latin typeface="Oswald"/>
                <a:sym typeface="Wingdings" panose="05000000000000000000" pitchFamily="2" charset="2"/>
              </a:rPr>
              <a:t> … (di </a:t>
            </a:r>
            <a:r>
              <a:rPr lang="en-US" altLang="en-US" sz="2000" dirty="0" err="1" smtClean="0">
                <a:latin typeface="Oswald"/>
                <a:sym typeface="Wingdings" panose="05000000000000000000" pitchFamily="2" charset="2"/>
              </a:rPr>
              <a:t>luar</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biaya</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perjalanan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konsumsi</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investasi</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peralatan</a:t>
            </a:r>
            <a:r>
              <a:rPr lang="en-US" altLang="en-US" sz="2000" dirty="0" smtClean="0">
                <a:latin typeface="Oswald"/>
                <a:sym typeface="Wingdings" panose="05000000000000000000" pitchFamily="2" charset="2"/>
              </a:rPr>
              <a:t>/</a:t>
            </a:r>
            <a:r>
              <a:rPr lang="en-US" altLang="en-US" sz="2000" dirty="0" err="1" smtClean="0">
                <a:latin typeface="Oswald"/>
                <a:sym typeface="Wingdings" panose="05000000000000000000" pitchFamily="2" charset="2"/>
              </a:rPr>
              <a:t>teknologi</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dan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bahan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untuk</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mitra</a:t>
            </a:r>
            <a:r>
              <a:rPr lang="en-US" altLang="en-US" sz="2000" dirty="0" smtClean="0">
                <a:latin typeface="Oswald"/>
                <a:sym typeface="Wingdings" panose="05000000000000000000" pitchFamily="2" charset="2"/>
              </a:rPr>
              <a:t>). </a:t>
            </a:r>
          </a:p>
          <a:p>
            <a:pPr marL="457200" indent="-457200">
              <a:lnSpc>
                <a:spcPct val="100000"/>
              </a:lnSpc>
              <a:spcBef>
                <a:spcPts val="0"/>
              </a:spcBef>
              <a:buFont typeface="+mj-lt"/>
              <a:buAutoNum type="arabicParenR"/>
            </a:pPr>
            <a:r>
              <a:rPr lang="en-US" altLang="en-US" sz="2000" dirty="0" err="1">
                <a:latin typeface="Oswald"/>
              </a:rPr>
              <a:t>Komponen</a:t>
            </a:r>
            <a:r>
              <a:rPr lang="en-US" altLang="en-US" sz="2000" dirty="0">
                <a:latin typeface="Oswald"/>
              </a:rPr>
              <a:t> </a:t>
            </a:r>
            <a:r>
              <a:rPr lang="en-US" altLang="en-US" sz="2000" dirty="0" err="1">
                <a:latin typeface="Oswald"/>
              </a:rPr>
              <a:t>Biaya</a:t>
            </a:r>
            <a:r>
              <a:rPr lang="en-US" altLang="en-US" sz="2000" dirty="0">
                <a:latin typeface="Oswald"/>
              </a:rPr>
              <a:t> </a:t>
            </a:r>
            <a:r>
              <a:rPr lang="en-US" altLang="en-US" sz="2000" dirty="0" err="1" smtClean="0">
                <a:latin typeface="Oswald"/>
              </a:rPr>
              <a:t>Perjalanan</a:t>
            </a:r>
            <a:r>
              <a:rPr lang="en-US" altLang="en-US" sz="2000" dirty="0" smtClean="0">
                <a:latin typeface="Oswald"/>
              </a:rPr>
              <a:t> </a:t>
            </a:r>
            <a:r>
              <a:rPr lang="en-US" altLang="en-US" sz="2000" dirty="0">
                <a:latin typeface="Oswald"/>
              </a:rPr>
              <a:t>(</a:t>
            </a:r>
            <a:r>
              <a:rPr lang="en-US" altLang="en-US" sz="2000" dirty="0" err="1">
                <a:latin typeface="Oswald"/>
              </a:rPr>
              <a:t>maksimal</a:t>
            </a:r>
            <a:r>
              <a:rPr lang="en-US" altLang="en-US" sz="2000" dirty="0">
                <a:latin typeface="Oswald"/>
              </a:rPr>
              <a:t> 15% </a:t>
            </a:r>
            <a:r>
              <a:rPr lang="en-US" altLang="en-US" sz="2000" dirty="0" err="1">
                <a:latin typeface="Oswald"/>
              </a:rPr>
              <a:t>dari</a:t>
            </a:r>
            <a:r>
              <a:rPr lang="en-US" altLang="en-US" sz="2000" dirty="0">
                <a:latin typeface="Oswald"/>
              </a:rPr>
              <a:t> total dana </a:t>
            </a:r>
            <a:r>
              <a:rPr lang="en-US" altLang="en-US" sz="2000" dirty="0" err="1">
                <a:latin typeface="Oswald"/>
              </a:rPr>
              <a:t>usulan</a:t>
            </a:r>
            <a:r>
              <a:rPr lang="en-US" altLang="en-US" sz="2000" dirty="0" smtClean="0">
                <a:latin typeface="Oswald"/>
              </a:rPr>
              <a:t>) </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perjalanan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dalam</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negeri</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uang</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harian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atau</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uang</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saku</a:t>
            </a:r>
            <a:r>
              <a:rPr lang="en-US" altLang="en-US" sz="2000" dirty="0" smtClean="0">
                <a:latin typeface="Oswald"/>
                <a:sym typeface="Wingdings" panose="05000000000000000000" pitchFamily="2" charset="2"/>
              </a:rPr>
              <a:t>)</a:t>
            </a:r>
          </a:p>
          <a:p>
            <a:pPr marL="457200" indent="-457200">
              <a:lnSpc>
                <a:spcPct val="100000"/>
              </a:lnSpc>
              <a:spcBef>
                <a:spcPts val="0"/>
              </a:spcBef>
              <a:buFont typeface="+mj-lt"/>
              <a:buAutoNum type="arabicParenR"/>
            </a:pPr>
            <a:r>
              <a:rPr lang="en-US" altLang="en-US" sz="2000" dirty="0" err="1">
                <a:latin typeface="Oswald"/>
              </a:rPr>
              <a:t>Komponen</a:t>
            </a:r>
            <a:r>
              <a:rPr lang="en-US" altLang="en-US" sz="2000" dirty="0">
                <a:latin typeface="Oswald"/>
              </a:rPr>
              <a:t> </a:t>
            </a:r>
            <a:r>
              <a:rPr lang="en-US" altLang="en-US" sz="2000" dirty="0" err="1">
                <a:latin typeface="Oswald"/>
              </a:rPr>
              <a:t>Biaya</a:t>
            </a:r>
            <a:r>
              <a:rPr lang="en-US" altLang="en-US" sz="2000" dirty="0">
                <a:latin typeface="Oswald"/>
              </a:rPr>
              <a:t> </a:t>
            </a:r>
            <a:r>
              <a:rPr lang="en-US" altLang="en-US" sz="2000" dirty="0" err="1" smtClean="0">
                <a:latin typeface="Oswald"/>
              </a:rPr>
              <a:t>Lainnya</a:t>
            </a:r>
            <a:r>
              <a:rPr lang="en-US" altLang="en-US" sz="2000" dirty="0" smtClean="0">
                <a:latin typeface="Oswald"/>
              </a:rPr>
              <a:t> </a:t>
            </a:r>
            <a:r>
              <a:rPr lang="en-US" altLang="en-US" sz="2000" dirty="0">
                <a:latin typeface="Oswald"/>
              </a:rPr>
              <a:t>(</a:t>
            </a:r>
            <a:r>
              <a:rPr lang="en-US" altLang="en-US" sz="2000" dirty="0" err="1">
                <a:latin typeface="Oswald"/>
              </a:rPr>
              <a:t>maksimal</a:t>
            </a:r>
            <a:r>
              <a:rPr lang="en-US" altLang="en-US" sz="2000" dirty="0">
                <a:latin typeface="Oswald"/>
              </a:rPr>
              <a:t> </a:t>
            </a:r>
            <a:r>
              <a:rPr lang="en-US" altLang="en-US" sz="2000" dirty="0" smtClean="0">
                <a:latin typeface="Oswald"/>
              </a:rPr>
              <a:t>5</a:t>
            </a:r>
            <a:r>
              <a:rPr lang="en-US" altLang="en-US" sz="2000" dirty="0">
                <a:latin typeface="Oswald"/>
              </a:rPr>
              <a:t>% </a:t>
            </a:r>
            <a:r>
              <a:rPr lang="en-US" altLang="en-US" sz="2000" dirty="0" err="1">
                <a:latin typeface="Oswald"/>
              </a:rPr>
              <a:t>dari</a:t>
            </a:r>
            <a:r>
              <a:rPr lang="en-US" altLang="en-US" sz="2000" dirty="0">
                <a:latin typeface="Oswald"/>
              </a:rPr>
              <a:t> total dana </a:t>
            </a:r>
            <a:r>
              <a:rPr lang="en-US" altLang="en-US" sz="2000" dirty="0" err="1">
                <a:latin typeface="Oswald"/>
              </a:rPr>
              <a:t>usulan</a:t>
            </a:r>
            <a:r>
              <a:rPr lang="en-US" altLang="en-US" sz="2000" dirty="0" smtClean="0">
                <a:latin typeface="Oswald"/>
              </a:rPr>
              <a:t>) </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monev</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pendaftaran</a:t>
            </a:r>
            <a:r>
              <a:rPr lang="en-US" altLang="en-US" sz="2000" dirty="0" smtClean="0">
                <a:latin typeface="Oswald"/>
                <a:sym typeface="Wingdings" panose="05000000000000000000" pitchFamily="2" charset="2"/>
              </a:rPr>
              <a:t> / </a:t>
            </a:r>
            <a:r>
              <a:rPr lang="en-US" altLang="en-US" sz="2000" dirty="0" err="1" smtClean="0">
                <a:latin typeface="Oswald"/>
                <a:sym typeface="Wingdings" panose="05000000000000000000" pitchFamily="2" charset="2"/>
              </a:rPr>
              <a:t>pengurusan</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hak</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cipta</a:t>
            </a:r>
            <a:r>
              <a:rPr lang="en-US" altLang="en-US" sz="2000" dirty="0" smtClean="0">
                <a:latin typeface="Oswald"/>
                <a:sym typeface="Wingdings" panose="05000000000000000000" pitchFamily="2" charset="2"/>
              </a:rPr>
              <a:t>, </a:t>
            </a:r>
            <a:r>
              <a:rPr lang="en-US" altLang="en-US" sz="2000" dirty="0" err="1" smtClean="0">
                <a:latin typeface="Oswald"/>
                <a:sym typeface="Wingdings" panose="05000000000000000000" pitchFamily="2" charset="2"/>
              </a:rPr>
              <a:t>dll</a:t>
            </a:r>
            <a:r>
              <a:rPr lang="en-US" altLang="en-US" sz="2000" dirty="0" smtClean="0">
                <a:latin typeface="Oswald"/>
                <a:sym typeface="Wingdings" panose="05000000000000000000" pitchFamily="2" charset="2"/>
              </a:rPr>
              <a:t>.</a:t>
            </a:r>
            <a:endParaRPr lang="en-US" altLang="en-US" sz="2000" dirty="0">
              <a:latin typeface="Oswald"/>
            </a:endParaRPr>
          </a:p>
          <a:p>
            <a:pPr marL="457200" indent="-457200">
              <a:lnSpc>
                <a:spcPct val="100000"/>
              </a:lnSpc>
              <a:spcBef>
                <a:spcPts val="0"/>
              </a:spcBef>
              <a:buFont typeface="+mj-lt"/>
              <a:buAutoNum type="arabicParenR"/>
            </a:pPr>
            <a:endParaRPr lang="en-US" altLang="en-US" sz="2000" dirty="0">
              <a:latin typeface="Oswald"/>
            </a:endParaRPr>
          </a:p>
          <a:p>
            <a:pPr marL="457200" indent="-457200">
              <a:lnSpc>
                <a:spcPct val="100000"/>
              </a:lnSpc>
              <a:spcBef>
                <a:spcPts val="0"/>
              </a:spcBef>
              <a:buFont typeface="+mj-lt"/>
              <a:buAutoNum type="arabicParenR"/>
            </a:pPr>
            <a:endParaRPr lang="en-US" altLang="en-US" sz="2000" dirty="0">
              <a:latin typeface="Oswald"/>
            </a:endParaRPr>
          </a:p>
          <a:p>
            <a:pPr marL="457200" indent="-457200">
              <a:lnSpc>
                <a:spcPct val="100000"/>
              </a:lnSpc>
              <a:spcBef>
                <a:spcPts val="0"/>
              </a:spcBef>
              <a:buFont typeface="+mj-lt"/>
              <a:buAutoNum type="arabicParenR"/>
            </a:pPr>
            <a:endParaRPr lang="en-US" altLang="en-US" sz="2000" dirty="0">
              <a:latin typeface="Oswald"/>
            </a:endParaRPr>
          </a:p>
          <a:p>
            <a:pPr marL="457200" indent="-457200">
              <a:lnSpc>
                <a:spcPct val="100000"/>
              </a:lnSpc>
              <a:spcBef>
                <a:spcPts val="0"/>
              </a:spcBef>
              <a:buFont typeface="+mj-lt"/>
              <a:buAutoNum type="arabicParenR"/>
            </a:pPr>
            <a:endParaRPr lang="en-US" altLang="en-US" sz="2000" dirty="0">
              <a:latin typeface="Oswald"/>
            </a:endParaRPr>
          </a:p>
          <a:p>
            <a:pPr>
              <a:lnSpc>
                <a:spcPct val="100000"/>
              </a:lnSpc>
              <a:spcBef>
                <a:spcPts val="0"/>
              </a:spcBef>
            </a:pPr>
            <a:endParaRPr lang="en-US" sz="2000" dirty="0">
              <a:latin typeface="Oswald"/>
            </a:endParaRPr>
          </a:p>
        </p:txBody>
      </p:sp>
      <p:pic>
        <p:nvPicPr>
          <p:cNvPr id="6" name="Picture 5"/>
          <p:cNvPicPr>
            <a:picLocks noChangeAspect="1"/>
          </p:cNvPicPr>
          <p:nvPr/>
        </p:nvPicPr>
        <p:blipFill>
          <a:blip r:embed="rId2"/>
          <a:stretch>
            <a:fillRect/>
          </a:stretch>
        </p:blipFill>
        <p:spPr>
          <a:xfrm>
            <a:off x="10364957" y="233480"/>
            <a:ext cx="1575783" cy="604760"/>
          </a:xfrm>
          <a:prstGeom prst="rect">
            <a:avLst/>
          </a:prstGeom>
        </p:spPr>
      </p:pic>
    </p:spTree>
    <p:extLst>
      <p:ext uri="{BB962C8B-B14F-4D97-AF65-F5344CB8AC3E}">
        <p14:creationId xmlns:p14="http://schemas.microsoft.com/office/powerpoint/2010/main" val="3147197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latin typeface="+mn-lt"/>
              </a:rPr>
              <a:t>KETENTUAN UMUM </a:t>
            </a:r>
            <a:r>
              <a:rPr lang="en-US" b="1" dirty="0" smtClean="0">
                <a:solidFill>
                  <a:srgbClr val="002060"/>
                </a:solidFill>
                <a:latin typeface="+mn-lt"/>
              </a:rPr>
              <a:t>PENULISAN</a:t>
            </a:r>
            <a:endParaRPr lang="en-US" b="1" dirty="0">
              <a:solidFill>
                <a:srgbClr val="002060"/>
              </a:solidFill>
              <a:latin typeface="+mn-lt"/>
            </a:endParaRPr>
          </a:p>
        </p:txBody>
      </p:sp>
      <p:sp>
        <p:nvSpPr>
          <p:cNvPr id="3" name="Content Placeholder 2"/>
          <p:cNvSpPr>
            <a:spLocks noGrp="1"/>
          </p:cNvSpPr>
          <p:nvPr>
            <p:ph idx="1"/>
          </p:nvPr>
        </p:nvSpPr>
        <p:spPr>
          <a:xfrm>
            <a:off x="752475" y="1196391"/>
            <a:ext cx="10515600" cy="4675772"/>
          </a:xfrm>
        </p:spPr>
        <p:txBody>
          <a:bodyPr>
            <a:noAutofit/>
          </a:bodyPr>
          <a:lstStyle/>
          <a:p>
            <a:pPr lvl="0"/>
            <a:r>
              <a:rPr lang="en-US" sz="1800" dirty="0" err="1" smtClean="0"/>
              <a:t>Menggunakan</a:t>
            </a:r>
            <a:r>
              <a:rPr lang="en-US" sz="1800" dirty="0" smtClean="0"/>
              <a:t> </a:t>
            </a:r>
            <a:r>
              <a:rPr lang="en-US" sz="1800" dirty="0"/>
              <a:t>Bahasa Indonesia </a:t>
            </a:r>
            <a:r>
              <a:rPr lang="en-US" sz="1800" dirty="0" err="1"/>
              <a:t>sesuai</a:t>
            </a:r>
            <a:r>
              <a:rPr lang="en-US" sz="1800" dirty="0"/>
              <a:t> </a:t>
            </a:r>
            <a:r>
              <a:rPr lang="en-US" sz="1800" dirty="0" err="1"/>
              <a:t>dengan</a:t>
            </a:r>
            <a:r>
              <a:rPr lang="en-US" sz="1800" dirty="0"/>
              <a:t> </a:t>
            </a:r>
            <a:r>
              <a:rPr lang="en-US" sz="1800" dirty="0" err="1" smtClean="0"/>
              <a:t>Kamus</a:t>
            </a:r>
            <a:r>
              <a:rPr lang="en-US" sz="1800" dirty="0" smtClean="0"/>
              <a:t> </a:t>
            </a:r>
            <a:r>
              <a:rPr lang="en-US" sz="1800" dirty="0" err="1" smtClean="0"/>
              <a:t>Besar</a:t>
            </a:r>
            <a:r>
              <a:rPr lang="en-US" sz="1800" dirty="0" smtClean="0"/>
              <a:t> Bahasa Indonesia) KBBI</a:t>
            </a:r>
            <a:endParaRPr lang="en-US" sz="1800" dirty="0"/>
          </a:p>
          <a:p>
            <a:pPr lvl="0"/>
            <a:r>
              <a:rPr lang="en-US" sz="1800" dirty="0" err="1"/>
              <a:t>Ditulis</a:t>
            </a:r>
            <a:r>
              <a:rPr lang="en-US" sz="1800" dirty="0"/>
              <a:t> </a:t>
            </a:r>
            <a:r>
              <a:rPr lang="en-US" sz="1800" dirty="0" err="1"/>
              <a:t>secara</a:t>
            </a:r>
            <a:r>
              <a:rPr lang="en-US" sz="1800" dirty="0"/>
              <a:t> </a:t>
            </a:r>
            <a:r>
              <a:rPr lang="en-US" sz="1800" dirty="0" err="1"/>
              <a:t>ringkas</a:t>
            </a:r>
            <a:endParaRPr lang="en-US" sz="1800" dirty="0"/>
          </a:p>
          <a:p>
            <a:pPr lvl="0"/>
            <a:r>
              <a:rPr lang="en-US" sz="1800" dirty="0" err="1"/>
              <a:t>Mengikuti</a:t>
            </a:r>
            <a:r>
              <a:rPr lang="en-US" sz="1800" dirty="0"/>
              <a:t> </a:t>
            </a:r>
            <a:r>
              <a:rPr lang="en-US" sz="1800" dirty="0" err="1"/>
              <a:t>kerangka</a:t>
            </a:r>
            <a:r>
              <a:rPr lang="en-US" sz="1800" dirty="0"/>
              <a:t> piker </a:t>
            </a:r>
            <a:r>
              <a:rPr lang="en-US" sz="1800" dirty="0" err="1"/>
              <a:t>logis</a:t>
            </a:r>
            <a:r>
              <a:rPr lang="en-US" sz="1800" dirty="0"/>
              <a:t> yang </a:t>
            </a:r>
            <a:r>
              <a:rPr lang="en-US" sz="1800" dirty="0" err="1"/>
              <a:t>jelas</a:t>
            </a:r>
            <a:endParaRPr lang="en-US" sz="1800" dirty="0"/>
          </a:p>
          <a:p>
            <a:pPr lvl="0"/>
            <a:r>
              <a:rPr lang="en-US" sz="1800" dirty="0" err="1"/>
              <a:t>Menggunakan</a:t>
            </a:r>
            <a:r>
              <a:rPr lang="en-US" sz="1800" dirty="0"/>
              <a:t> </a:t>
            </a:r>
            <a:r>
              <a:rPr lang="en-US" sz="1800" dirty="0" err="1"/>
              <a:t>aturan</a:t>
            </a:r>
            <a:r>
              <a:rPr lang="en-US" sz="1800" dirty="0"/>
              <a:t> </a:t>
            </a:r>
            <a:r>
              <a:rPr lang="en-US" sz="1800" dirty="0" err="1"/>
              <a:t>sitasi</a:t>
            </a:r>
            <a:r>
              <a:rPr lang="en-US" sz="1800" dirty="0"/>
              <a:t> Vancouver</a:t>
            </a:r>
          </a:p>
          <a:p>
            <a:pPr lvl="0"/>
            <a:r>
              <a:rPr lang="en-US" sz="1800" dirty="0" err="1"/>
              <a:t>Kesesuaian</a:t>
            </a:r>
            <a:r>
              <a:rPr lang="en-US" sz="1800" dirty="0"/>
              <a:t> </a:t>
            </a:r>
            <a:r>
              <a:rPr lang="en-US" sz="1800" dirty="0" err="1"/>
              <a:t>jumlah</a:t>
            </a:r>
            <a:r>
              <a:rPr lang="en-US" sz="1800" dirty="0"/>
              <a:t> kata</a:t>
            </a:r>
          </a:p>
          <a:p>
            <a:pPr lvl="0"/>
            <a:r>
              <a:rPr lang="en-US" sz="1800" dirty="0" err="1"/>
              <a:t>Kesesuaian</a:t>
            </a:r>
            <a:r>
              <a:rPr lang="en-US" sz="1800" dirty="0"/>
              <a:t> format </a:t>
            </a:r>
            <a:r>
              <a:rPr lang="en-US" sz="1800" dirty="0" err="1"/>
              <a:t>penulisan</a:t>
            </a:r>
            <a:endParaRPr lang="en-US" sz="1800" dirty="0"/>
          </a:p>
          <a:p>
            <a:pPr lvl="0"/>
            <a:r>
              <a:rPr lang="en-US" sz="1800" dirty="0" err="1"/>
              <a:t>Masukkan</a:t>
            </a:r>
            <a:r>
              <a:rPr lang="en-US" sz="1800" dirty="0"/>
              <a:t> </a:t>
            </a:r>
            <a:r>
              <a:rPr lang="en-US" sz="1800" dirty="0" err="1"/>
              <a:t>jadwal</a:t>
            </a:r>
            <a:r>
              <a:rPr lang="en-US" sz="1800" dirty="0"/>
              <a:t> </a:t>
            </a:r>
            <a:r>
              <a:rPr lang="en-US" sz="1800" dirty="0" err="1"/>
              <a:t>pelaksanaan</a:t>
            </a:r>
            <a:r>
              <a:rPr lang="en-US" sz="1800" dirty="0"/>
              <a:t> </a:t>
            </a:r>
            <a:r>
              <a:rPr lang="en-US" sz="1800" dirty="0" err="1"/>
              <a:t>dan</a:t>
            </a:r>
            <a:r>
              <a:rPr lang="en-US" sz="1800" dirty="0"/>
              <a:t> </a:t>
            </a:r>
            <a:r>
              <a:rPr lang="en-US" sz="1800" dirty="0" err="1"/>
              <a:t>rangkuman</a:t>
            </a:r>
            <a:r>
              <a:rPr lang="en-US" sz="1800" dirty="0"/>
              <a:t> RAB</a:t>
            </a:r>
          </a:p>
          <a:p>
            <a:pPr lvl="0"/>
            <a:r>
              <a:rPr lang="en-US" sz="1800" dirty="0" err="1"/>
              <a:t>Masukkan</a:t>
            </a:r>
            <a:r>
              <a:rPr lang="en-US" sz="1800" dirty="0"/>
              <a:t> </a:t>
            </a:r>
            <a:r>
              <a:rPr lang="en-US" sz="1800" dirty="0" err="1"/>
              <a:t>luaran</a:t>
            </a:r>
            <a:r>
              <a:rPr lang="en-US" sz="1800" dirty="0"/>
              <a:t> </a:t>
            </a:r>
            <a:r>
              <a:rPr lang="en-US" sz="1800" dirty="0" err="1"/>
              <a:t>dan</a:t>
            </a:r>
            <a:r>
              <a:rPr lang="en-US" sz="1800" dirty="0"/>
              <a:t> target </a:t>
            </a:r>
            <a:r>
              <a:rPr lang="en-US" sz="1800" dirty="0" err="1"/>
              <a:t>capaian</a:t>
            </a:r>
            <a:r>
              <a:rPr lang="en-US" sz="1800" dirty="0"/>
              <a:t> (</a:t>
            </a:r>
            <a:r>
              <a:rPr lang="en-US" sz="1800" dirty="0" err="1"/>
              <a:t>sesuai</a:t>
            </a:r>
            <a:r>
              <a:rPr lang="en-US" sz="1800" dirty="0"/>
              <a:t> </a:t>
            </a:r>
            <a:r>
              <a:rPr lang="en-US" sz="1800" dirty="0" err="1"/>
              <a:t>luaran</a:t>
            </a:r>
            <a:r>
              <a:rPr lang="en-US" sz="1800" dirty="0"/>
              <a:t> </a:t>
            </a:r>
            <a:r>
              <a:rPr lang="en-US" sz="1800" dirty="0" err="1"/>
              <a:t>wajib</a:t>
            </a:r>
            <a:r>
              <a:rPr lang="en-US" sz="1800" dirty="0"/>
              <a:t> </a:t>
            </a:r>
            <a:r>
              <a:rPr lang="en-US" sz="1800" dirty="0" err="1"/>
              <a:t>dan</a:t>
            </a:r>
            <a:r>
              <a:rPr lang="en-US" sz="1800" dirty="0"/>
              <a:t> </a:t>
            </a:r>
            <a:r>
              <a:rPr lang="en-US" sz="1800" dirty="0" err="1"/>
              <a:t>bisa</a:t>
            </a:r>
            <a:r>
              <a:rPr lang="en-US" sz="1800" dirty="0"/>
              <a:t> </a:t>
            </a:r>
            <a:r>
              <a:rPr lang="en-US" sz="1800" dirty="0" err="1"/>
              <a:t>dimasukkan</a:t>
            </a:r>
            <a:r>
              <a:rPr lang="en-US" sz="1800" dirty="0"/>
              <a:t> </a:t>
            </a:r>
            <a:r>
              <a:rPr lang="en-US" sz="1800" dirty="0" err="1"/>
              <a:t>luaran</a:t>
            </a:r>
            <a:r>
              <a:rPr lang="en-US" sz="1800" dirty="0"/>
              <a:t> </a:t>
            </a:r>
            <a:r>
              <a:rPr lang="en-US" sz="1800" dirty="0" err="1"/>
              <a:t>tambahannya</a:t>
            </a:r>
            <a:r>
              <a:rPr lang="en-US" sz="1800" dirty="0"/>
              <a:t>)</a:t>
            </a:r>
          </a:p>
          <a:p>
            <a:pPr lvl="0"/>
            <a:r>
              <a:rPr lang="en-US" sz="1800" dirty="0" err="1"/>
              <a:t>Masukkan</a:t>
            </a:r>
            <a:r>
              <a:rPr lang="en-US" sz="1800" dirty="0"/>
              <a:t> </a:t>
            </a:r>
            <a:r>
              <a:rPr lang="en-US" sz="1800" dirty="0" err="1"/>
              <a:t>gambaran</a:t>
            </a:r>
            <a:r>
              <a:rPr lang="en-US" sz="1800" dirty="0"/>
              <a:t> IPTES: </a:t>
            </a:r>
            <a:r>
              <a:rPr lang="en-US" sz="1800" dirty="0" err="1"/>
              <a:t>jelaskan</a:t>
            </a:r>
            <a:r>
              <a:rPr lang="en-US" sz="1800" dirty="0"/>
              <a:t> </a:t>
            </a:r>
            <a:r>
              <a:rPr lang="en-US" sz="1800" dirty="0" err="1"/>
              <a:t>spesifikasinya</a:t>
            </a:r>
            <a:r>
              <a:rPr lang="en-US" sz="1800" dirty="0"/>
              <a:t>, </a:t>
            </a:r>
            <a:r>
              <a:rPr lang="en-US" sz="1800" dirty="0" err="1"/>
              <a:t>kegunaan</a:t>
            </a:r>
            <a:r>
              <a:rPr lang="en-US" sz="1800" dirty="0"/>
              <a:t> </a:t>
            </a:r>
            <a:r>
              <a:rPr lang="en-US" sz="1800" dirty="0" err="1"/>
              <a:t>dan</a:t>
            </a:r>
            <a:r>
              <a:rPr lang="en-US" sz="1800" dirty="0"/>
              <a:t> </a:t>
            </a:r>
            <a:r>
              <a:rPr lang="en-US" sz="1800" dirty="0" err="1"/>
              <a:t>manfaat</a:t>
            </a:r>
            <a:r>
              <a:rPr lang="en-US" sz="1800" dirty="0"/>
              <a:t> </a:t>
            </a:r>
            <a:r>
              <a:rPr lang="en-US" sz="1800" dirty="0" err="1"/>
              <a:t>dan</a:t>
            </a:r>
            <a:r>
              <a:rPr lang="en-US" sz="1800" dirty="0"/>
              <a:t> </a:t>
            </a:r>
            <a:r>
              <a:rPr lang="en-US" sz="1800" dirty="0" err="1"/>
              <a:t>manfaat</a:t>
            </a:r>
            <a:r>
              <a:rPr lang="en-US" sz="1800" dirty="0"/>
              <a:t> </a:t>
            </a:r>
            <a:r>
              <a:rPr lang="en-US" sz="1800" dirty="0" err="1"/>
              <a:t>bagi</a:t>
            </a:r>
            <a:r>
              <a:rPr lang="en-US" sz="1800" dirty="0"/>
              <a:t> </a:t>
            </a:r>
            <a:r>
              <a:rPr lang="en-US" sz="1800" dirty="0" err="1"/>
              <a:t>mitra</a:t>
            </a:r>
            <a:endParaRPr lang="en-US" sz="1800" dirty="0"/>
          </a:p>
          <a:p>
            <a:pPr lvl="0"/>
            <a:r>
              <a:rPr lang="en-US" sz="1800" dirty="0" err="1"/>
              <a:t>Masukkan</a:t>
            </a:r>
            <a:r>
              <a:rPr lang="en-US" sz="1800" dirty="0"/>
              <a:t> </a:t>
            </a:r>
            <a:r>
              <a:rPr lang="en-US" sz="1800" dirty="0" err="1"/>
              <a:t>peta</a:t>
            </a:r>
            <a:r>
              <a:rPr lang="en-US" sz="1800" dirty="0"/>
              <a:t> </a:t>
            </a:r>
            <a:r>
              <a:rPr lang="en-US" sz="1800" dirty="0" err="1"/>
              <a:t>lokasi</a:t>
            </a:r>
            <a:endParaRPr lang="en-US" sz="1800" dirty="0"/>
          </a:p>
          <a:p>
            <a:pPr marL="342900" marR="0" lvl="0" indent="-342900" algn="just">
              <a:spcBef>
                <a:spcPts val="0"/>
              </a:spcBef>
              <a:spcAft>
                <a:spcPts val="0"/>
              </a:spcAft>
              <a:buFont typeface="+mj-lt"/>
              <a:buAutoNum type="alphaLcPeriod"/>
            </a:pPr>
            <a:r>
              <a:rPr lang="en-US" sz="1800" dirty="0" smtClean="0">
                <a:ea typeface="Times New Roman" panose="02020603050405020304" pitchFamily="18" charset="0"/>
              </a:rPr>
              <a:t> </a:t>
            </a:r>
            <a:endParaRPr lang="en-US" sz="1800" dirty="0">
              <a:effectLst/>
              <a:ea typeface="Times New Roman" panose="02020603050405020304" pitchFamily="18" charset="0"/>
            </a:endParaRPr>
          </a:p>
          <a:p>
            <a:endParaRPr lang="en-US" sz="1800" dirty="0"/>
          </a:p>
        </p:txBody>
      </p:sp>
    </p:spTree>
    <p:extLst>
      <p:ext uri="{BB962C8B-B14F-4D97-AF65-F5344CB8AC3E}">
        <p14:creationId xmlns:p14="http://schemas.microsoft.com/office/powerpoint/2010/main" val="1377802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TM16411177_Bring Your Presentations_win32_mlw - v3" id="{DE0A717D-0B12-4D44-8613-A03A4CD6D7EE}" vid="{30B64ACD-7D47-478C-8DC1-E97D1D075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20A972-1CDD-4EF3-89C2-EBD9E5E1F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90717D-CB20-4004-8DD0-01756D9D039A}">
  <ds:schemaRef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16c05727-aa75-4e4a-9b5f-8a80a1165891"/>
    <ds:schemaRef ds:uri="71af3243-3dd4-4a8d-8c0d-dd76da1f02a5"/>
    <ds:schemaRef ds:uri="http://purl.org/dc/elements/1.1/"/>
  </ds:schemaRefs>
</ds:datastoreItem>
</file>

<file path=customXml/itemProps3.xml><?xml version="1.0" encoding="utf-8"?>
<ds:datastoreItem xmlns:ds="http://schemas.openxmlformats.org/officeDocument/2006/customXml" ds:itemID="{18A56FF6-92BD-46DE-9059-01B9F08E88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Bring your presentations to life with 3D</Template>
  <TotalTime>0</TotalTime>
  <Words>3922</Words>
  <Application>Microsoft Office PowerPoint</Application>
  <PresentationFormat>Widescreen</PresentationFormat>
  <Paragraphs>427</Paragraphs>
  <Slides>48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Adobe Gothic Std B</vt:lpstr>
      <vt:lpstr>Adobe Heiti Std R</vt:lpstr>
      <vt:lpstr>Arial</vt:lpstr>
      <vt:lpstr>Arial Unicode MS</vt:lpstr>
      <vt:lpstr>Calibri</vt:lpstr>
      <vt:lpstr>Oswald</vt:lpstr>
      <vt:lpstr>Segoe UI</vt:lpstr>
      <vt:lpstr>Segoe UI Light</vt:lpstr>
      <vt:lpstr>Times New Roman</vt:lpstr>
      <vt:lpstr>Wingdings</vt:lpstr>
      <vt:lpstr>Get Started with 3D</vt:lpstr>
      <vt:lpstr>PowerPoint Presentation</vt:lpstr>
      <vt:lpstr>PowerPoint Presentation</vt:lpstr>
      <vt:lpstr>PowerPoint Presentation</vt:lpstr>
      <vt:lpstr>PowerPoint Presentation</vt:lpstr>
      <vt:lpstr>PowerPoint Presentation</vt:lpstr>
      <vt:lpstr>TAHAPAN PENGUSULAN PROPOSAL</vt:lpstr>
      <vt:lpstr>KETENTUAN UMUM PENGUSUL – (p. 18)</vt:lpstr>
      <vt:lpstr>PowerPoint Presentation</vt:lpstr>
      <vt:lpstr>KETENTUAN UMUM PENULISAN</vt:lpstr>
      <vt:lpstr>THEMA PRIORITAS PROGRAM P2M, KOSABANGSA &amp; MF</vt:lpstr>
      <vt:lpstr>Aspek MBKM pada kegiatan Pengabdian Masyarakat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Pemberdayaan Berbasis Kemasyarakatan </vt:lpstr>
      <vt:lpstr>Ruang Lingkup </vt:lpstr>
      <vt:lpstr>Tujuan Skema </vt:lpstr>
      <vt:lpstr>Luaran PPBM</vt:lpstr>
      <vt:lpstr>Kriteria  </vt:lpstr>
      <vt:lpstr>Sasaran Program (1)</vt:lpstr>
      <vt:lpstr>PowerPoint Presentation</vt:lpstr>
      <vt:lpstr>Persyaratan Pengusul </vt:lpstr>
      <vt:lpstr>PowerPoint Presentation</vt:lpstr>
      <vt:lpstr>Kenapa Proposal Ditolak</vt:lpstr>
      <vt:lpstr>PowerPoint Presentation</vt:lpstr>
      <vt:lpstr>RINGKASAN USULAN </vt:lpstr>
      <vt:lpstr>PowerPoint Presentation</vt:lpstr>
      <vt:lpstr>SOLUSI PERMASALAHAN</vt:lpstr>
      <vt:lpstr>PowerPoint Presentation</vt:lpstr>
      <vt:lpstr>PowerPoint Presentation</vt:lpstr>
      <vt:lpstr>PowerPoint Presentation</vt:lpstr>
      <vt:lpstr>GAMBARAN IPTEKS YANG DITRANSFER</vt:lpstr>
      <vt:lpstr>PowerPoint Presentation</vt:lpstr>
      <vt:lpstr>PowerPoint Presentation</vt:lpstr>
      <vt:lpstr>PENILAIAN REKAM JEJAK  </vt:lpstr>
      <vt:lpstr>Penilaian Substansi Usulan </vt:lpstr>
      <vt:lpstr>Penialaian Substansi (lanjutan)</vt:lpstr>
      <vt:lpstr>Penialaian Substansi (lanjutan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2023-03-19T02:41:41Z</dcterms:created>
  <dcterms:modified xsi:type="dcterms:W3CDTF">2023-03-20T22:17:39Z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